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c156e23faf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c156e23fa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c35078e1f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c35078e1f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c35078e1f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c35078e1f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c35078e1f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c35078e1f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c35078e1f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c35078e1f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c35078e1fd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c35078e1fd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c35078e1fd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c35078e1f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35078e1fd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35078e1fd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c35078e1fd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c35078e1fd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c35078e1fd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1c35078e1fd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c138fdbce0_1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c138fdbce0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c35078e1fd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c35078e1fd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c35078e1fd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c35078e1fd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c35078e1fd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c35078e1fd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c35078e1fd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1c35078e1fd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c35078e1fd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1c35078e1fd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c35078e1fd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c35078e1fd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c35078e1fd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1c35078e1fd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1c35078e1fd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1c35078e1fd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c35078e1fd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1c35078e1fd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c138fdbce0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c138fdbce0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c138fdbce0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c138fdbce0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c138fdbce0_1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c138fdbce0_1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c138fdbce0_1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c138fdbce0_1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c145b658c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c145b658c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c145b658c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c145b658c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c156e23fa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c156e23fa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600"/>
              <a:t>《投資最重要的事閱讀心得23》</a:t>
            </a:r>
            <a:endParaRPr sz="46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/>
              <a:t>第19章 增添價值</a:t>
            </a:r>
            <a:endParaRPr sz="3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 sz="2800">
                <a:solidFill>
                  <a:schemeClr val="dk2"/>
                </a:solidFill>
              </a:rPr>
              <a:t>解釋投資組合績效的公式如下:y=</a:t>
            </a:r>
            <a:r>
              <a:rPr lang="zh-TW" sz="2800">
                <a:solidFill>
                  <a:srgbClr val="343434"/>
                </a:solidFill>
                <a:highlight>
                  <a:schemeClr val="lt1"/>
                </a:highlight>
              </a:rPr>
              <a:t>α+βx</a:t>
            </a:r>
            <a:endParaRPr sz="3800"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25450" lvl="0" marL="457200" rtl="0" algn="l">
              <a:spcBef>
                <a:spcPts val="0"/>
              </a:spcBef>
              <a:spcAft>
                <a:spcPts val="0"/>
              </a:spcAft>
              <a:buSzPts val="3100"/>
              <a:buChar char="●"/>
            </a:pPr>
            <a:r>
              <a:rPr lang="zh-TW" sz="3100"/>
              <a:t>我不認為公式中的alpha項必須是零</a:t>
            </a:r>
            <a:endParaRPr sz="3100"/>
          </a:p>
          <a:p>
            <a:pPr indent="-425450" lvl="0" marL="457200" rtl="0" algn="l">
              <a:spcBef>
                <a:spcPts val="0"/>
              </a:spcBef>
              <a:spcAft>
                <a:spcPts val="0"/>
              </a:spcAft>
              <a:buSzPts val="3100"/>
              <a:buChar char="●"/>
            </a:pPr>
            <a:r>
              <a:rPr lang="zh-TW" sz="3100"/>
              <a:t>雖然不是每個人都擁有投資技能，但投資技能確實存在，只有</a:t>
            </a:r>
            <a:r>
              <a:rPr lang="zh-TW" sz="3100">
                <a:solidFill>
                  <a:srgbClr val="FF0000"/>
                </a:solidFill>
              </a:rPr>
              <a:t>思考經風險調整後報酬率的方式</a:t>
            </a:r>
            <a:r>
              <a:rPr lang="zh-TW" sz="3100"/>
              <a:t>，我們才有可能確定某位投資人是否具卓越的洞見，投資技能或alpha，也就是這位投資人是否增添了價值</a:t>
            </a:r>
            <a:endParaRPr sz="31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zh-TW" sz="3020"/>
              <a:t>alpha/beta</a:t>
            </a:r>
            <a:r>
              <a:rPr lang="zh-TW" sz="3020"/>
              <a:t>模式</a:t>
            </a:r>
            <a:endParaRPr sz="3020"/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44500" lvl="0" marL="457200" rtl="0" algn="l">
              <a:spcBef>
                <a:spcPts val="0"/>
              </a:spcBef>
              <a:spcAft>
                <a:spcPts val="0"/>
              </a:spcAft>
              <a:buSzPts val="3400"/>
              <a:buChar char="●"/>
            </a:pPr>
            <a:r>
              <a:rPr lang="zh-TW" sz="3400"/>
              <a:t>評估投資組合，投資組合經理人，投資策略和風險規避計畫的絕佳方式</a:t>
            </a:r>
            <a:endParaRPr sz="3400"/>
          </a:p>
          <a:p>
            <a:pPr indent="-444500" lvl="0" marL="457200" rtl="0" algn="l">
              <a:spcBef>
                <a:spcPts val="0"/>
              </a:spcBef>
              <a:spcAft>
                <a:spcPts val="0"/>
              </a:spcAft>
              <a:buSzPts val="3400"/>
              <a:buChar char="●"/>
            </a:pPr>
            <a:r>
              <a:rPr lang="zh-TW" sz="3400"/>
              <a:t>思考</a:t>
            </a:r>
            <a:r>
              <a:rPr lang="zh-TW" sz="3400">
                <a:solidFill>
                  <a:srgbClr val="FF0000"/>
                </a:solidFill>
              </a:rPr>
              <a:t>有多少投資報酬率來自環境所提供</a:t>
            </a:r>
            <a:r>
              <a:rPr lang="zh-TW" sz="3400"/>
              <a:t>，</a:t>
            </a:r>
            <a:r>
              <a:rPr lang="zh-TW" sz="3400">
                <a:solidFill>
                  <a:srgbClr val="FF0000"/>
                </a:solidFill>
              </a:rPr>
              <a:t>有多少來自經理人增添的價值</a:t>
            </a:r>
            <a:r>
              <a:rPr lang="zh-TW" sz="3400"/>
              <a:t>，是一種條理分明的方式</a:t>
            </a:r>
            <a:endParaRPr sz="3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不具備任何技能的經理人</a:t>
            </a:r>
            <a:endParaRPr/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200"/>
              <a:t>第一年:標竿報酬率(10 %)，投資組合報酬率(10 %)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11200"/>
              <a:t>第二年:</a:t>
            </a:r>
            <a:r>
              <a:rPr lang="zh-TW" sz="11200"/>
              <a:t>標竿報酬率(6 %)，投資組合報酬率(6 %)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11200"/>
              <a:t>第三年:標竿報酬率(0 %)，投資組合報酬率(0 %)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11200"/>
              <a:t>第四年:標竿報酬率(-10 %)，投資組合報酬率(-10 %)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11200"/>
              <a:t>第五年:標竿報酬率(20 %)，投資組合報酬率(20 %)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賺賠只及標竿的一半的經理人</a:t>
            </a:r>
            <a:endParaRPr/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第一年:標竿報酬率(10 %)，投資組合報酬率(5 %)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第二年:標竿報酬率(6 %)，投資組合報酬率(3 %)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第三年:標竿報酬率(0 %)，投資組合報酬率(0 %)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第四年:標竿報酬率(-10 %)，投資組合報酬率(-5 %)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第五年:標竿報酬率(20 %)，投資組合報酬率(10 %)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賺賠是標竿兩倍的經理人</a:t>
            </a:r>
            <a:endParaRPr/>
          </a:p>
        </p:txBody>
      </p:sp>
      <p:sp>
        <p:nvSpPr>
          <p:cNvPr id="133" name="Google Shape;133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第一年:標竿報酬率(10 %)，投資組合報酬率(20 %)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第二年:標竿報酬率(6 %)，投資組合報酬率(12 %)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第三年:標竿報酬率(0 %)，投資組合報酬率(0 %)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第四年:標竿報酬率(-10 %)，投資組合報酬率(-20 %)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第五年:標竿報酬率(20 %)，投資組合報酬率(40 %)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擁有一點點技能的經理人</a:t>
            </a:r>
            <a:endParaRPr/>
          </a:p>
        </p:txBody>
      </p:sp>
      <p:sp>
        <p:nvSpPr>
          <p:cNvPr id="139" name="Google Shape;139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第一年:標竿報酬率(10 %)，投資組合報酬率(11 %)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第二年:標竿報酬率(6 %)，投資組合報酬率(8 %)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第三年:標竿報酬率(0 %)，投資組合報酬率(-1 %)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第四年:標竿報酬率(-10 %)，投資組合報酬率(-9 %)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第五年:標竿報酬率(20 %)，投資組合報酬率(21 %)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技能好很多的經理人</a:t>
            </a:r>
            <a:endParaRPr/>
          </a:p>
        </p:txBody>
      </p:sp>
      <p:sp>
        <p:nvSpPr>
          <p:cNvPr id="145" name="Google Shape;145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第一年:標竿報酬率(10 %)，投資組合報酬率(12 %)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第二年:標竿報酬率(6 %)，投資組合報酬率(10 %)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第三年:標竿報酬率(0 %)，投資組合報酬率(3 %)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第四年:標竿報酬率(-10 %)，投資組合報酬率(2 %)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第五年:標竿報酬率(20 %)，投資組合報酬率(30 %)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技能很強，忍受很大波動幅度的經理人</a:t>
            </a:r>
            <a:endParaRPr/>
          </a:p>
        </p:txBody>
      </p:sp>
      <p:sp>
        <p:nvSpPr>
          <p:cNvPr id="151" name="Google Shape;151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第一年:標竿報酬率(10 %)，投資組合報酬率(25 %)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第二年:標竿報酬率(6 %)，投資組合報酬率(20 %)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第三年:標竿報酬率(0 %)，投資組合報酬率(-5 %)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第四年:標竿報酬率(-10 %)，投資組合報酬率(-20 %)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11200"/>
              <a:t>第五年:標竿報酬率(20 %)，投資組合報酬率(25 %)</a:t>
            </a:r>
            <a:endParaRPr sz="1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[</a:t>
            </a:r>
            <a:r>
              <a:rPr lang="zh-TW"/>
              <a:t>擊敗大盤]和[優異的投資]不是同義詞</a:t>
            </a:r>
            <a:endParaRPr/>
          </a:p>
        </p:txBody>
      </p:sp>
      <p:sp>
        <p:nvSpPr>
          <p:cNvPr id="157" name="Google Shape;157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zh-TW" sz="5000"/>
              <a:t>重要的不只是你的報酬率，為了取得那樣的報酬率而承受的風險也很重要</a:t>
            </a:r>
            <a:endParaRPr sz="5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缺乏技能的投資人</a:t>
            </a:r>
            <a:endParaRPr/>
          </a:p>
        </p:txBody>
      </p:sp>
      <p:sp>
        <p:nvSpPr>
          <p:cNvPr id="163" name="Google Shape;163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900"/>
              <a:t>攻勢型:市場上漲時賺很多，市場下跌時賠很多</a:t>
            </a:r>
            <a:endParaRPr sz="39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3900"/>
              <a:t>守勢型:市場下跌時賠不多，市場上漲時賺不多</a:t>
            </a:r>
            <a:endParaRPr sz="39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前言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能夠</a:t>
            </a:r>
            <a:r>
              <a:rPr lang="zh-TW" sz="2400">
                <a:solidFill>
                  <a:srgbClr val="FF0000"/>
                </a:solidFill>
              </a:rPr>
              <a:t>增添價值</a:t>
            </a:r>
            <a:r>
              <a:rPr lang="zh-TW" sz="2400"/>
              <a:t>的投資人，表現是</a:t>
            </a:r>
            <a:r>
              <a:rPr lang="zh-TW" sz="2400">
                <a:solidFill>
                  <a:srgbClr val="FF0000"/>
                </a:solidFill>
              </a:rPr>
              <a:t>不對稱</a:t>
            </a:r>
            <a:r>
              <a:rPr lang="zh-TW" sz="2400"/>
              <a:t>的。市場上漲時他們賺到的百分率，高於市場下跌時虧損的百分率...我們只能</a:t>
            </a:r>
            <a:r>
              <a:rPr lang="zh-TW" sz="2400">
                <a:solidFill>
                  <a:srgbClr val="FF0000"/>
                </a:solidFill>
              </a:rPr>
              <a:t>靠實力</a:t>
            </a:r>
            <a:r>
              <a:rPr lang="zh-TW" sz="2400"/>
              <a:t>，在有利的環境中賺到的錢，才會多於在凶險的環境中賠掉的錢。這就是我們所追求的</a:t>
            </a:r>
            <a:r>
              <a:rPr lang="zh-TW" sz="2400">
                <a:solidFill>
                  <a:srgbClr val="FF0000"/>
                </a:solidFill>
              </a:rPr>
              <a:t>投資不對稱</a:t>
            </a:r>
            <a:endParaRPr sz="2400">
              <a:solidFill>
                <a:srgbClr val="FF0000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談到風險和報酬，表現要和大盤一致並不難，</a:t>
            </a:r>
            <a:r>
              <a:rPr lang="zh-TW" sz="2400">
                <a:solidFill>
                  <a:srgbClr val="FF0000"/>
                </a:solidFill>
              </a:rPr>
              <a:t>難的是表現比大盤好</a:t>
            </a:r>
            <a:r>
              <a:rPr lang="zh-TW" sz="2400"/>
              <a:t>，也就是</a:t>
            </a:r>
            <a:r>
              <a:rPr lang="zh-TW" sz="2400">
                <a:solidFill>
                  <a:srgbClr val="FF0000"/>
                </a:solidFill>
              </a:rPr>
              <a:t>增添價值</a:t>
            </a:r>
            <a:r>
              <a:rPr lang="zh-TW" sz="2400"/>
              <a:t>。這需要優異的投資技能，卓越的洞見。</a:t>
            </a:r>
            <a:endParaRPr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擁有</a:t>
            </a:r>
            <a:r>
              <a:rPr lang="zh-TW"/>
              <a:t>技能的投資人</a:t>
            </a:r>
            <a:endParaRPr/>
          </a:p>
        </p:txBody>
      </p:sp>
      <p:sp>
        <p:nvSpPr>
          <p:cNvPr id="169" name="Google Shape;169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500"/>
              <a:t>攻勢型:市場上漲時賺很多，但當市場下跌，賠的程度不一樣多</a:t>
            </a:r>
            <a:endParaRPr sz="35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3500"/>
              <a:t>守勢型:市場下跌時賠不多，但當市場上漲，賺到漲幅相當合理的一部分</a:t>
            </a:r>
            <a:endParaRPr sz="35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評估一位投資人的技能</a:t>
            </a:r>
            <a:endParaRPr/>
          </a:p>
        </p:txBody>
      </p:sp>
      <p:sp>
        <p:nvSpPr>
          <p:cNvPr id="175" name="Google Shape;175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zh-TW" sz="2600"/>
              <a:t>壞年頭裡，守勢型投資人的虧損少於攻勢型投資人。他們有增添價值嗎?不見得。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zh-TW" sz="2600"/>
              <a:t>好年頭中，攻勢型投資人的獲利高於守勢型投資人。他們的表現比較好嗎?</a:t>
            </a:r>
            <a:endParaRPr sz="2600"/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zh-TW" sz="2900">
                <a:solidFill>
                  <a:srgbClr val="FF0000"/>
                </a:solidFill>
              </a:rPr>
              <a:t>光是從一年的數字，幾乎看不出技能的好壞</a:t>
            </a:r>
            <a:r>
              <a:rPr lang="zh-TW" sz="2900"/>
              <a:t>，尤其是當投資結果和投資人所採用風格的預期成果一致時。</a:t>
            </a:r>
            <a:endParaRPr sz="29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評估一位投資人的技能</a:t>
            </a:r>
            <a:endParaRPr/>
          </a:p>
        </p:txBody>
      </p:sp>
      <p:sp>
        <p:nvSpPr>
          <p:cNvPr id="181" name="Google Shape;181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喜歡承受高風險的人，在上漲市場中取得高報酬率，或保守型投資人能在市場下跌時將損失縮減到最小，這兩件事其實都不代表什麼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Char char="●"/>
            </a:pPr>
            <a:r>
              <a:rPr lang="zh-TW" sz="2800">
                <a:solidFill>
                  <a:srgbClr val="FF0000"/>
                </a:solidFill>
              </a:rPr>
              <a:t>真正的問題是:</a:t>
            </a:r>
            <a:endParaRPr sz="2800">
              <a:solidFill>
                <a:srgbClr val="FF0000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AutoNum type="alphaLcParenR"/>
            </a:pPr>
            <a:r>
              <a:rPr lang="zh-TW" sz="2800">
                <a:solidFill>
                  <a:srgbClr val="FF0000"/>
                </a:solidFill>
              </a:rPr>
              <a:t>他們的長期表現如何</a:t>
            </a:r>
            <a:endParaRPr sz="2800">
              <a:solidFill>
                <a:srgbClr val="FF0000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AutoNum type="alphaLcParenR"/>
            </a:pPr>
            <a:r>
              <a:rPr lang="zh-TW" sz="2800">
                <a:solidFill>
                  <a:srgbClr val="FF0000"/>
                </a:solidFill>
              </a:rPr>
              <a:t>在他們的風格很不適用的環境中，他們的表現如何</a:t>
            </a:r>
            <a:endParaRPr sz="2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績效的對稱或不對稱</a:t>
            </a:r>
            <a:endParaRPr/>
          </a:p>
        </p:txBody>
      </p:sp>
      <p:sp>
        <p:nvSpPr>
          <p:cNvPr id="187" name="Google Shape;187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zh-TW" sz="2600"/>
              <a:t>缺乏技能的投資人，只能賺到市場的報酬率，以及本身的風格所能獲得的報酬率。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zh-TW" sz="2600"/>
              <a:t>少了技能，攻勢型投資人在兩個方向賺賠都很多，守勢型投資人在兩個方向的賺賠都不多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zh-TW" sz="2600"/>
              <a:t>除了所選擇的風格，這兩種投資人都沒有什麼貢獻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zh-TW" sz="2600"/>
              <a:t>當市場走勢符合其風格，兩者表現都很好，但當市場走勢對他們不利，兩者的表現便都不好</a:t>
            </a:r>
            <a:endParaRPr sz="26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solidFill>
                  <a:srgbClr val="FF0000"/>
                </a:solidFill>
              </a:rPr>
              <a:t>表現不對稱，增添價值的投資人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93" name="Google Shape;193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市場上漲時他們賺到的百分率，高於市場下跌時虧損的百分率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擁有技能的攻勢型投資人在多頭市場中表現很好，但在幅度相當的空頭市場，不會把獲利完全吐回去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擁有技能的守勢型投資人在空頭市場中損失相當少，但在多頭市場賺得的百分率相當合理</a:t>
            </a:r>
            <a:endParaRPr sz="2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表現不對稱，增添價值的投資人</a:t>
            </a:r>
            <a:endParaRPr/>
          </a:p>
        </p:txBody>
      </p:sp>
      <p:sp>
        <p:nvSpPr>
          <p:cNvPr id="199" name="Google Shape;199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zh-TW" sz="3200"/>
              <a:t>投資時的每一件事都是兩面之刃，且對稱運作，但優異的技能除外</a:t>
            </a:r>
            <a:endParaRPr sz="3200"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Char char="●"/>
            </a:pPr>
            <a:r>
              <a:rPr lang="zh-TW" sz="3200">
                <a:solidFill>
                  <a:srgbClr val="FF0000"/>
                </a:solidFill>
              </a:rPr>
              <a:t>我們只能仰賴技能，在有利的環境中賺到的錢，才會多於凶險的環境中賠掉的錢</a:t>
            </a:r>
            <a:endParaRPr sz="3200">
              <a:solidFill>
                <a:srgbClr val="FF0000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zh-TW" sz="3200"/>
              <a:t>優異的技能是做到投資不對稱性的先決條件</a:t>
            </a:r>
            <a:endParaRPr sz="32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橡樹公司對於績效抱持的期待</a:t>
            </a:r>
            <a:endParaRPr/>
          </a:p>
        </p:txBody>
      </p:sp>
      <p:sp>
        <p:nvSpPr>
          <p:cNvPr id="205" name="Google Shape;205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在市場的好年頭中，表現和平均水準相同於願已足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>
                <a:solidFill>
                  <a:srgbClr val="FF0000"/>
                </a:solidFill>
              </a:rPr>
              <a:t>好年頭中，每個人都會賺錢</a:t>
            </a:r>
            <a:r>
              <a:rPr lang="zh-TW" sz="2400"/>
              <a:t>，我還沒聽過有人以具說服力的方式，解釋在大盤表現不錯時，為什麼擊敗大盤很重要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在好年頭中，有平均水準的表現已經夠好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Char char="●"/>
            </a:pPr>
            <a:r>
              <a:rPr lang="zh-TW" sz="2400">
                <a:solidFill>
                  <a:srgbClr val="FF0000"/>
                </a:solidFill>
              </a:rPr>
              <a:t>在壞年頭中，我們認為擊敗大盤非常重要，因為我們的客戶不希望在市場下跌時，賠得像大盤的跌幅那麼多，我們也不希望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橡樹公司對於績效抱持的期待</a:t>
            </a:r>
            <a:endParaRPr/>
          </a:p>
        </p:txBody>
      </p:sp>
      <p:sp>
        <p:nvSpPr>
          <p:cNvPr id="211" name="Google Shape;211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市場上漲時，為了跟上市場，投資組合必須納入不錯的beta值，以及和市場保持相當的關連性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如果我們在市場中上漲時靠beta值和關聯性幫忙，則一旦市場下跌，它們不也會傷害我們嗎?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500"/>
              <a:buChar char="●"/>
            </a:pPr>
            <a:r>
              <a:rPr lang="zh-TW" sz="2500">
                <a:solidFill>
                  <a:srgbClr val="FF0000"/>
                </a:solidFill>
              </a:rPr>
              <a:t>如果我們能夠持續不斷在市場下跌時，損失少於市場，而在市場上漲時，賺得全部的漲幅，那麼這就只能歸功於一件事:alpha值或技能</a:t>
            </a:r>
            <a:endParaRPr sz="25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結語</a:t>
            </a:r>
            <a:endParaRPr/>
          </a:p>
        </p:txBody>
      </p:sp>
      <p:sp>
        <p:nvSpPr>
          <p:cNvPr id="217" name="Google Shape;217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zh-TW" sz="3900"/>
              <a:t>不對稱，如能持續數十個寒暑，它一定來自投資技能--</a:t>
            </a:r>
            <a:r>
              <a:rPr lang="zh-TW" sz="3900">
                <a:solidFill>
                  <a:srgbClr val="FF0000"/>
                </a:solidFill>
              </a:rPr>
              <a:t>相對於你所選擇的投資風格，漲時賺得比跌時要多</a:t>
            </a:r>
            <a:r>
              <a:rPr lang="zh-TW" sz="3900"/>
              <a:t>，應該是每一位投資人努力達成的目標</a:t>
            </a:r>
            <a:endParaRPr sz="3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能力高超的投資人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Beta，</a:t>
            </a:r>
            <a:r>
              <a:rPr lang="zh-TW" sz="2400"/>
              <a:t>用來衡量一個投資組合相對於市場波動的敏感度。</a:t>
            </a:r>
            <a:endParaRPr sz="24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zh-TW" sz="2200"/>
              <a:t>Alpha，個人的投資技能或創造的績效與市場波動無關的能力。</a:t>
            </a:r>
            <a:endParaRPr sz="22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消極的指數型基金只要按照股票市值比率，持有某個市場指數的每一檔證券，就能產生那樣的結果。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>
                <a:solidFill>
                  <a:srgbClr val="FF0000"/>
                </a:solidFill>
              </a:rPr>
              <a:t>指數型基金</a:t>
            </a:r>
            <a:r>
              <a:rPr lang="zh-TW" sz="2400"/>
              <a:t>反映了所選指數的特徵--例如上檔潛力，下檔風險，beta或波動性，成長，昂貴或便宜，具有品質或欠缺品質--並得到相同的報酬率。這是</a:t>
            </a:r>
            <a:r>
              <a:rPr lang="zh-TW" sz="2400">
                <a:solidFill>
                  <a:srgbClr val="FF0000"/>
                </a:solidFill>
              </a:rPr>
              <a:t>無法增添價值</a:t>
            </a:r>
            <a:r>
              <a:rPr lang="zh-TW" sz="2400"/>
              <a:t>的投資方法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積極型投資人的選擇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讓投資組合比指數偏向於進攻，或偏向於防守，如抓取市場進出時機，如果投資人選擇偏重進攻，他們可以提高投資組合的市場敏感度，方法是</a:t>
            </a:r>
            <a:r>
              <a:rPr lang="zh-TW" sz="2300">
                <a:solidFill>
                  <a:srgbClr val="FF0000"/>
                </a:solidFill>
              </a:rPr>
              <a:t>提高指數中波動幅度通常高於其他採樣股的股票比重，或運用槓桿</a:t>
            </a:r>
            <a:r>
              <a:rPr lang="zh-TW" sz="2300"/>
              <a:t>。做這些事情，</a:t>
            </a:r>
            <a:r>
              <a:rPr lang="zh-TW" sz="2300">
                <a:solidFill>
                  <a:srgbClr val="FF0000"/>
                </a:solidFill>
              </a:rPr>
              <a:t>會增加投資組合的[系統性]風險</a:t>
            </a:r>
            <a:r>
              <a:rPr lang="zh-TW" sz="2300"/>
              <a:t>，也就是它的beta值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zh-TW" sz="2300"/>
              <a:t>理論說，雖然這種作法可能提高投資組合的報酬率，不過報酬率差異將完全由所承受的系統性風險解釋。因此，做這些事</a:t>
            </a:r>
            <a:r>
              <a:rPr lang="zh-TW" sz="2300">
                <a:solidFill>
                  <a:srgbClr val="FF0000"/>
                </a:solidFill>
              </a:rPr>
              <a:t>不會改善投資組合的經風險調整後報酬率</a:t>
            </a:r>
            <a:endParaRPr sz="23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積極型投資人的選擇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偏離指數，善用自己的選股能力，多買指數中的一些股票，少買或剔除其他的股票，並加進不在指數內的一些股票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改變投資組合受個別公司發生特定事件影響之風險，投資組合因而只受影響若干股票的價格波動之影響，不受整個指數波動的影響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投資組合的組成因為[非系統性]的理由而偏離指數，它們的報酬率也會偏離指數。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長期而言，</a:t>
            </a:r>
            <a:r>
              <a:rPr lang="zh-TW" sz="2100">
                <a:solidFill>
                  <a:srgbClr val="FF0000"/>
                </a:solidFill>
              </a:rPr>
              <a:t>除非投資人擁有卓越的洞見，這些偏離的得失會相互抵消，它們的經風險調整後績效會與指數趨於一致</a:t>
            </a:r>
            <a:endParaRPr sz="21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積極投資人的表現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zh-TW" sz="2200">
                <a:solidFill>
                  <a:srgbClr val="FF0000"/>
                </a:solidFill>
              </a:rPr>
              <a:t>不具備卓越洞見的積極型投資人，表現不會優於專業投資人</a:t>
            </a:r>
            <a:r>
              <a:rPr lang="zh-TW" sz="2200"/>
              <a:t>，而且不應該期望他們的投資組合績效會優於消極型投資組合</a:t>
            </a:r>
            <a:endParaRPr sz="22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zh-TW" sz="1900"/>
              <a:t>他們可以賣力嘗試，側重進攻或防守，或隨機應變，視情況以智取勝，但不應該期望他們的經風險調整後績效比消極型投資組合要好。由於</a:t>
            </a:r>
            <a:r>
              <a:rPr lang="zh-TW" sz="1900">
                <a:solidFill>
                  <a:srgbClr val="FF0000"/>
                </a:solidFill>
              </a:rPr>
              <a:t>他們承受非系統性風險，以及支出徒勞無功的交易成本，績效可能反而更糟</a:t>
            </a:r>
            <a:endParaRPr sz="1900">
              <a:solidFill>
                <a:srgbClr val="FF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如果市場指數上揚15%，不應該期望每一位沒有增添價值的積極型投資人達成15%的報酬率。他們都會持有不同的積極型投資組合，有些人的表現會優於別人...只不過不是很穩定或很可靠。他們集合起來反映市場的組成，但每個人各有本身的特色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積極投資人的表現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樂於接受風險的積極型投資人在市場上漲時，表現應該會優於指數，這是beta上揚的地方。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Char char="●"/>
            </a:pPr>
            <a:r>
              <a:rPr lang="zh-TW" sz="2000">
                <a:solidFill>
                  <a:srgbClr val="FF0000"/>
                </a:solidFill>
              </a:rPr>
              <a:t>beta理論是指投資組合報酬率相對於市場報酬率的波動性或反應力</a:t>
            </a:r>
            <a:endParaRPr sz="2000">
              <a:solidFill>
                <a:srgbClr val="FF0000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投資組合的beta值高於1，波動幅度預料會高於參考市場，beta值低於1，則表示波動幅度比較小。將大盤報酬率乘以beta，你會得到某個投資組合在扣除非系統性的風險來源之後，預料會得到的報酬率</a:t>
            </a:r>
            <a:endParaRPr sz="21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如果市場上漲15%，beta值為1.2的投資組合，報酬率應該是18%(然後加減alpha值)</a:t>
            </a: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理論的觀點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報酬率增加可以用beta值增加或系統性風險增加來解釋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Char char="●"/>
            </a:pPr>
            <a:r>
              <a:rPr lang="zh-TW" sz="2400">
                <a:solidFill>
                  <a:srgbClr val="FF0000"/>
                </a:solidFill>
              </a:rPr>
              <a:t>報酬率不會為了補償系統性風險以外的風險而增加</a:t>
            </a:r>
            <a:endParaRPr sz="2400">
              <a:solidFill>
                <a:srgbClr val="FF0000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市場所補償的風險，是投資無法逃避的內在風險，也就是系統性風險或[不可分散的]風險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其餘的風險來自決定持有個別股票，也就是非系統性風險。由於這種風險可以藉分散投資加以消除，為什麼要以額外的報酬率補償承受這種風險的投資人?</a:t>
            </a:r>
            <a:endParaRPr sz="29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zh-TW" sz="2220">
                <a:solidFill>
                  <a:schemeClr val="dk2"/>
                </a:solidFill>
              </a:rPr>
              <a:t>解釋投資組合績效的公式如下:y=</a:t>
            </a:r>
            <a:r>
              <a:rPr lang="zh-TW" sz="2220">
                <a:solidFill>
                  <a:srgbClr val="343434"/>
                </a:solidFill>
                <a:highlight>
                  <a:schemeClr val="lt1"/>
                </a:highlight>
              </a:rPr>
              <a:t>α+βx</a:t>
            </a:r>
            <a:endParaRPr sz="267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120"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zh-TW" sz="1900"/>
              <a:t>投資組合和市場有關的報酬率等於它的beta值乘以大盤報酬率(x)，再加上alpha(和技能有關的報酬率)，便得到總報酬率(理論當然說沒有alpha這種東西)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zh-TW" sz="1900"/>
              <a:t>雖然我不認為風險等同於波動性，卻堅持從整體風險的角度，考慮投資組合的報酬率。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900"/>
              <a:buChar char="●"/>
            </a:pPr>
            <a:r>
              <a:rPr lang="zh-TW" sz="1900">
                <a:solidFill>
                  <a:srgbClr val="FF0000"/>
                </a:solidFill>
              </a:rPr>
              <a:t>以高風險的投資組合賺得18%報酬率的經理人，不見得優於以較低風險的投資組合賺得15%報酬率的經理人</a:t>
            </a:r>
            <a:endParaRPr sz="1900">
              <a:solidFill>
                <a:srgbClr val="FF0000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zh-TW" sz="1900"/>
              <a:t>最好是用判斷的方式加以評估，而不是用科學的方式計算，因為波動性以外的風險無法量化，但箇中關鍵在於</a:t>
            </a:r>
            <a:r>
              <a:rPr lang="zh-TW" sz="1900">
                <a:solidFill>
                  <a:srgbClr val="FF0000"/>
                </a:solidFill>
              </a:rPr>
              <a:t>經風險調整後報酬率</a:t>
            </a:r>
            <a:endParaRPr sz="19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