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bd419536ee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bd419536e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bd419536ee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bd419536ee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bd419536ee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bd419536ee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bd419536e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bd419536e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be1b04aea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be1b04aea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be1b04aea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be1b04aea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be1b04aea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be1b04aea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be1b04aea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be1b04aea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be1b04aea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be1b04aea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be1b04aea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be1b04aea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1bcaf3c3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1bcaf3c3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bf4665460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bf466546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bf4665460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bf4665460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bf4665460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bf4665460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bf4665460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bf4665460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bf4665460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bf4665460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bf4665460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bf4665460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bf46654607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bf46654607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bf4a777ff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bf4a777f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c0532fac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c0532fac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c0532faca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c0532faca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1bcaf3c3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1bcaf3c3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c0532faca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1c0532faca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c0532faca8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1c0532faca8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c0532faca8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c0532faca8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c0532faca8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c0532faca8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c059a1ec6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c059a1ec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c0c0f11d4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1c0c0f11d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1c0c0f11d4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1c0c0f11d4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c0ffe8326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c0ffe832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1c0ffe8326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1c0ffe8326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1c0ffe8326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1c0ffe8326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419536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419536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1c0ffe8326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1c0ffe8326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c0ffe8326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1c0ffe8326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c0ffe8326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1c0ffe8326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c0ffe8326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c0ffe8326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c0ffe8326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1c0ffe8326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c0ffe8326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1c0ffe8326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1c0ffe8326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1c0ffe8326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1c0ffe8326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1c0ffe8326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1c0ffe8326b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1c0ffe8326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bd419536e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bd419536e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bd419536e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bd419536e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bd419536e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bd419536e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bd419536e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bd419536e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bd419536e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bd419536e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smart0806tw.statementdog.com/2018/02/02/%e3%80%8a%e6%8a%95%e8%b3%87%e6%9c%80%e9%87%8d%e8%a6%81%e7%9a%84%e4%ba%8b%e9%96%b1%e8%ae%80%e5%bf%83%e5%be%9718-%e7%ac%ac14%e7%ab%a0-%e8%aa%8d%e8%ad%98%e9%a0%90%e6%b8%ac%e7%9a%84%e4%be%b7%e9%99%90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950">
                <a:highlight>
                  <a:schemeClr val="lt1"/>
                </a:highlight>
                <a:uFill>
                  <a:noFill/>
                </a:uFill>
                <a:hlinkClick r:id="rId3"/>
              </a:rPr>
              <a:t>《投資最重要的事閱讀心得22》</a:t>
            </a:r>
            <a:endParaRPr sz="2950"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068650" y="2844125"/>
            <a:ext cx="73107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/>
              <a:t>第18章 避開陷阱(P 229-246)</a:t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4455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投資人經常沒有理解貫穿整個投資組合的共同主軸</a:t>
            </a:r>
            <a:endParaRPr sz="2700"/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每個人都知道，如果一家汽車製造商的股票下跌，共同的因素可能使所有的汽車股同時下跌</a:t>
            </a:r>
            <a:endParaRPr sz="2700"/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比較少人了解可能使美國股票下跌，或已開發國家所有股票下跌，或全世界所有股票下跌，或所有股票和債券下跌的關聯性</a:t>
            </a:r>
            <a:endParaRPr sz="27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4455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沒有發揮想像力，首先未能研判到未來事件的可能極端情形，其次是不瞭解極端事件造成重創的後果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有人可能懷疑次級抵押貸款將爆發大量的違約潮，但不見得研判將波及抵押貸款市場以外很遠的地方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極少人曾想過抵押貸款會崩跌，更少人預期商業票據和貨幣市場基金會因此遭到池魚之殃 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雷曼兄弟，貝爾斯登和美林將不再是獨立公司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通用汽車和克萊斯勒將聲請破產，需要紓困</a:t>
            </a:r>
            <a:endParaRPr sz="23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心理面的力量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對證券的價格影響很大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>
                <a:solidFill>
                  <a:srgbClr val="FF0000"/>
                </a:solidFill>
              </a:rPr>
              <a:t>當它們導致若干投資人抱持極端的看法，卻沒有由另一群人加以平衡，這些力量會使價格漲得太高或跌得太低</a:t>
            </a:r>
            <a:r>
              <a:rPr lang="zh-TW" sz="2000"/>
              <a:t>，這是泡沫和崩盤形成的起源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投資人如何受到這些力量的影響?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1) 屈服於它們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2) 無意間參與被其他人的屈服所扭曲的市場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200"/>
              <a:t>3) 當那些扭曲出現時，未能善加利用</a:t>
            </a:r>
            <a:endParaRPr sz="2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心理面的力量--貪婪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當</a:t>
            </a:r>
            <a:r>
              <a:rPr lang="zh-TW"/>
              <a:t>投資人過度貪婪，證券價格往往漲得太高，使得預期報酬率低落，風險升高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受影響的資產不是[等著讓投資人犯下錯誤，發生損失]，就是[投資人可以利用的機會]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屈服於負面影響力量之下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0000"/>
                </a:solidFill>
              </a:rPr>
              <a:t>1) 投資人加入貪婪的行列和買進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0000"/>
                </a:solidFill>
              </a:rPr>
              <a:t>2)雖面對價格高漲的局面，但渴望賺錢的心理促使你買進，期待那種資產繼續上漲或你運用的戰術繼續奏效，那麼你的行為可能令自己失望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0000"/>
                </a:solidFill>
              </a:rPr>
              <a:t>3)如果在價格超過內在價值時買進，你必須運氣很好才能賺到錢--資產能從價值高估，漲到價值更為高估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>
                <a:solidFill>
                  <a:srgbClr val="FF0000"/>
                </a:solidFill>
              </a:rPr>
              <a:t>4)價格高漲當然使發生損失的可能性高於獲利的可能性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不注意的錯誤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不是出於貪婪之心</a:t>
            </a:r>
            <a:endParaRPr sz="3100"/>
          </a:p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你的401(K)退休計畫可能穩定且消極地透過指數型基金，投資於股票市場</a:t>
            </a:r>
            <a:endParaRPr sz="3100"/>
          </a:p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100"/>
              <a:buChar char="●"/>
            </a:pPr>
            <a:r>
              <a:rPr lang="zh-TW" sz="3100">
                <a:solidFill>
                  <a:srgbClr val="FF0000"/>
                </a:solidFill>
              </a:rPr>
              <a:t>無意間參與已經因為其他人的買盤不加節制而高漲的市場，對你也會有非常嚴重的影響</a:t>
            </a:r>
            <a:endParaRPr sz="31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沒能做對事情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每一個負面的影響力量，以及每一種[錯誤的]市場，都帶給投資人獲利而非犯錯的機會。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第三個錯誤並不是做錯事情，而是沒能做對事情。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900"/>
              <a:buChar char="●"/>
            </a:pPr>
            <a:r>
              <a:rPr lang="zh-TW" sz="1900">
                <a:solidFill>
                  <a:srgbClr val="FF0000"/>
                </a:solidFill>
              </a:rPr>
              <a:t>一般投資人如能避開陷阱，已經相當幸運，優秀的投資人卻懂得利用那些陷阱獲得利益。</a:t>
            </a:r>
            <a:endParaRPr sz="1900">
              <a:solidFill>
                <a:srgbClr val="FF0000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當貪婪之心驅動股票價格漲得太高，大部份投資人懂得不要買高，或甚至可能逢高賣出，但表現優異的投資人可能放空，好從價格的跌勢中獲利。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犯下[未能放空價值高估的股票]的錯誤，是一種不同的錯誤，一種疏忽的錯誤，但這可能是大部份投資人願意忍受的錯誤</a:t>
            </a:r>
            <a:endParaRPr sz="19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接受全新的理由去買賣資產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在看漲情緒濃厚的市場中，懷疑不足會使這種事情經常發生，因為投資人相信: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1) 某種新的發展將改變世界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2) 以往視為常態的型態不再發生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3) 規則已經改變(如決定企業債信是高或低，它們的債券是否值得持有的標準)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4)傳統的價值估計常規不再適用(包括股票的本益比，債券的收益率差，不動產的資本還原率)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由於鐘擺擺動的方式，這些錯誤往往同時發生，時間點是在投資人太過相信以及疏忽需要懷疑的時候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世界第八大奇蹟(複利)對投資人有利的原因?</a:t>
            </a:r>
            <a:endParaRPr/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900"/>
              <a:buChar char="●"/>
            </a:pPr>
            <a:r>
              <a:rPr lang="zh-TW" sz="2900">
                <a:solidFill>
                  <a:srgbClr val="FF0000"/>
                </a:solidFill>
              </a:rPr>
              <a:t>投資人總是能找到理性--甚至複雜--的解釋</a:t>
            </a:r>
            <a:endParaRPr sz="2900">
              <a:solidFill>
                <a:srgbClr val="FF0000"/>
              </a:solidFill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zh-TW" sz="2900"/>
              <a:t>提出解釋的人，通常忘了表示: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AutoNum type="alphaLcParenR"/>
            </a:pPr>
            <a:r>
              <a:rPr lang="zh-TW" sz="2900"/>
              <a:t>新的現象等於背離歷史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AutoNum type="alphaLcParenR"/>
            </a:pPr>
            <a:r>
              <a:rPr lang="zh-TW" sz="2900"/>
              <a:t>這需要萬事齊備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AutoNum type="alphaLcParenR"/>
            </a:pPr>
            <a:r>
              <a:rPr lang="zh-TW" sz="2900"/>
              <a:t>最後出現的，反而可能是其他許多事情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AutoNum type="alphaLcParenR"/>
            </a:pPr>
            <a:r>
              <a:rPr lang="zh-TW" sz="2900"/>
              <a:t>其中不少事情可能造成災難性的後果</a:t>
            </a:r>
            <a:endParaRPr sz="29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保持警戒，留意陷阱</a:t>
            </a:r>
            <a:endParaRPr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貪婪和樂觀結合之下，一再促使投資人採行一些策略，希望不必承受高風險，就能產生高報酬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支付高價，購買熱門證券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300"/>
              <a:buChar char="●"/>
            </a:pPr>
            <a:r>
              <a:rPr lang="zh-TW" sz="2300">
                <a:solidFill>
                  <a:srgbClr val="FF0000"/>
                </a:solidFill>
              </a:rPr>
              <a:t>在資產價格高漲之後持有它們，希望仍有上漲空間，等到一切塵埃落定，事後之明告訴每個人什麼事情出了差錯，他們的期望不切實際，忽視風險</a:t>
            </a:r>
            <a:endParaRPr sz="2300">
              <a:solidFill>
                <a:srgbClr val="FF0000"/>
              </a:solidFill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市場是一間教室，每天教我們一些課程。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投資成功的關鍵，在於觀察和學習。</a:t>
            </a:r>
            <a:endParaRPr sz="23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2007年12月，就在次貸問題越演越烈，波及其他市場的態勢日益明朗之際，我著手列舉我認為應該從它學得的一些教訓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500"/>
              <a:t>1) </a:t>
            </a:r>
            <a:r>
              <a:rPr b="1" lang="zh-TW" sz="2500"/>
              <a:t>資金供給太多，使得金錢流向錯誤的地方</a:t>
            </a:r>
            <a:r>
              <a:rPr lang="zh-TW" sz="2500"/>
              <a:t>。當資金稀少且需求殷切，投資人面對的資金分配選擇，是將資金用到最好的用途，他們會非常有耐性和中規中矩地作決定。當太多的資金追逐太少的案源，投資人就會做出不值得的投資。(Too much money chasing too few deals)</a:t>
            </a:r>
            <a:endParaRPr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前</a:t>
            </a:r>
            <a:r>
              <a:rPr lang="zh-TW"/>
              <a:t>言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0000"/>
                </a:solidFill>
              </a:rPr>
              <a:t>投資人只要避免犯下大錯，必須做對的事情便非常少 (</a:t>
            </a:r>
            <a:r>
              <a:rPr lang="zh-TW" sz="2200">
                <a:solidFill>
                  <a:srgbClr val="FF0000"/>
                </a:solidFill>
              </a:rPr>
              <a:t>巴菲特)</a:t>
            </a:r>
            <a:endParaRPr sz="2200">
              <a:solidFill>
                <a:srgbClr val="FF0000"/>
              </a:solidFill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(a) </a:t>
            </a:r>
            <a:r>
              <a:rPr lang="zh-TW" sz="2100"/>
              <a:t>設法避免損失的重要性高於</a:t>
            </a:r>
            <a:r>
              <a:rPr lang="zh-TW" sz="2100"/>
              <a:t>(b)</a:t>
            </a:r>
            <a:r>
              <a:rPr lang="zh-TW" sz="2100"/>
              <a:t>努力取得大放異彩的投資成功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200"/>
              <a:t>(b)有時才能做到，但偶而出現的失敗，可能造成嚴重的傷害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(a)可更常做到，也更為可靠，一旦失敗，後果會比較容易忍受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高風險的投資遇上向下波動，可能令你頓失信心，或搶在低點出清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風險太低的投資組合，會使你在多頭市場的績效不如人家，但沒人會因為這樣而破產</a:t>
            </a:r>
            <a:endParaRPr sz="2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3200"/>
              <a:t>2) 當資金流到不該去的地方，壞事就會發生</a:t>
            </a:r>
            <a:r>
              <a:rPr lang="zh-TW" sz="3200"/>
              <a:t>。在資本市場銀根緊俏的時期，夠格的貸款人遭到拒絕。但當銀根氾濫，金融機構會將錢放在銀盤上，端給不夠格的貸款人，不可避免的結果包括違約，破產和損失。</a:t>
            </a:r>
            <a:endParaRPr sz="3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700"/>
              <a:t>3) </a:t>
            </a:r>
            <a:r>
              <a:rPr b="1" lang="zh-TW" sz="2700"/>
              <a:t>當資金供給過多，投資人為了競爭交易案源，會接受低報酬和很小的錯誤邊際。</a:t>
            </a:r>
            <a:r>
              <a:rPr lang="zh-TW" sz="2700"/>
              <a:t>當人們想買某樣東西，競爭對手會競相叫價，將價格越推越高。不</a:t>
            </a:r>
            <a:r>
              <a:rPr lang="zh-TW" sz="2700">
                <a:solidFill>
                  <a:schemeClr val="dk1"/>
                </a:solidFill>
                <a:highlight>
                  <a:srgbClr val="FFFFFF"/>
                </a:highlight>
              </a:rPr>
              <a:t>妨</a:t>
            </a:r>
            <a:r>
              <a:rPr lang="zh-TW" sz="2700"/>
              <a:t>想想:出價購買某樣東西，無異於表示你的錢願意接受少的報酬。因此，競價投資可以視為投資人發出聲明，表示他們要求的報酬率有多低，以及願意接受的風險有多高。</a:t>
            </a:r>
            <a:endParaRPr sz="27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400"/>
              <a:t>4) </a:t>
            </a:r>
            <a:r>
              <a:rPr b="1" lang="zh-TW" sz="2400"/>
              <a:t>普遍忽視風險，製造很大的風險。</a:t>
            </a:r>
            <a:r>
              <a:rPr lang="zh-TW" sz="2400"/>
              <a:t>[沒有什麼事情會出差錯]，[沒有什麼價格可說太高]，[一定有人支付更多錢向我購買]，[我不趕快行動的話，別人就會買走]，類似這樣的說法，顯示風險正遭人忽視。這個循環的版本可以看到人們認為，由於他們買進品質更好的公司，或以對貸款人更為友善的債務取得融資，融資收購交易可以支撐更大的槓桿數量。這導致他們忽視棘手的事情發生的風險，以及高槓桿的資本結構內在具有的危險。</a:t>
            </a:r>
            <a:endParaRPr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87" name="Google Shape;18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900"/>
              <a:t>5) </a:t>
            </a:r>
            <a:r>
              <a:rPr b="1" lang="zh-TW" sz="2900"/>
              <a:t>調查不夠充分，導致投資虧損。</a:t>
            </a:r>
            <a:r>
              <a:rPr lang="zh-TW" sz="2900"/>
              <a:t>要避免發生虧損，最好的方式是徹底深入分析，並且支持預留巴菲特說的[錯誤邊際]。但</a:t>
            </a:r>
            <a:r>
              <a:rPr lang="zh-TW" sz="2900">
                <a:solidFill>
                  <a:srgbClr val="FF0000"/>
                </a:solidFill>
              </a:rPr>
              <a:t>在熱絡的市場中，人們擔心的是錯失機會，不是擔心失去金錢</a:t>
            </a:r>
            <a:r>
              <a:rPr lang="zh-TW" sz="2900"/>
              <a:t>。他們認為，很花時間，保持懷疑的分析，是食古不化的人做的事。</a:t>
            </a:r>
            <a:endParaRPr sz="29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93" name="Google Shape;193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2800"/>
              <a:t>6) </a:t>
            </a:r>
            <a:r>
              <a:rPr b="1" lang="zh-TW" sz="2800"/>
              <a:t>在令人迷醉的</a:t>
            </a:r>
            <a:r>
              <a:rPr b="1" lang="zh-TW" sz="2800"/>
              <a:t>時期，人們將資金投入獨具創意的投資，其中許多未能通過時間的考驗。</a:t>
            </a:r>
            <a:r>
              <a:rPr lang="zh-TW" sz="2800">
                <a:solidFill>
                  <a:srgbClr val="FF0000"/>
                </a:solidFill>
              </a:rPr>
              <a:t>投資人看漲後市時，一心一意想的是什麼事情能讓他們賺到錢，而不是什麼事情可能出差錯。</a:t>
            </a:r>
            <a:r>
              <a:rPr lang="zh-TW" sz="2800"/>
              <a:t>急切的心取代了審慎的態度，促使投資人接受他們不瞭解的新投資商品。日後他們才恍然大悟，不知道自己當初在想什麼。</a:t>
            </a:r>
            <a:endParaRPr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199" name="Google Shape;199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300"/>
              <a:t>7) </a:t>
            </a:r>
            <a:r>
              <a:rPr b="1" lang="zh-TW" sz="2300"/>
              <a:t>隱藏的斷層線橫貫整個投資組合，能使看起來不相干的資產價格齊漲齊跌。</a:t>
            </a:r>
            <a:r>
              <a:rPr lang="zh-TW" sz="2300"/>
              <a:t>評估一種投資的報酬率和風險，比了解它對於其他資產如何漲跌來得容易。資產之間的連動性往往遭到低估，尤其是在危機發生期間，連動程度會更加升高。一個投資組合在資產類別，產業和地域方面，看起來可能有作分散投資，但進入艱困時期，追繳保證金通知，市場凍結和風險規避普遍上升等非基本面因素會瀰漫市場，對每一樣東西造成類似的影響。</a:t>
            </a:r>
            <a:endParaRPr sz="23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205" name="Google Shape;205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700"/>
              <a:t>8) </a:t>
            </a:r>
            <a:r>
              <a:rPr b="1" lang="zh-TW" sz="2700"/>
              <a:t>心理面和技術面因素可以淹沒基本面。</a:t>
            </a:r>
            <a:r>
              <a:rPr lang="zh-TW" sz="2700"/>
              <a:t>長期而言，價值的創造和破壞是由經濟趨勢，企業盈餘，產品需求和管理階層的能力所驅動。但短期內，市場對投資人心理面和技術面因素的反應很大，而這些因素又影響資產的供給和需求。事實上，我認為</a:t>
            </a:r>
            <a:r>
              <a:rPr lang="zh-TW" sz="2700">
                <a:solidFill>
                  <a:srgbClr val="FF0000"/>
                </a:solidFill>
              </a:rPr>
              <a:t>短期內信心的重要性大於其他任何事情</a:t>
            </a:r>
            <a:r>
              <a:rPr lang="zh-TW" sz="2700"/>
              <a:t>。在這方面，任何事情都可能發生，結果既難預料且不理性。</a:t>
            </a:r>
            <a:endParaRPr sz="27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211" name="Google Shape;211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3000"/>
              <a:t>9) 市場會變化，使得模式變得無效。</a:t>
            </a:r>
            <a:r>
              <a:rPr lang="zh-TW" sz="3000"/>
              <a:t>[數字達人]基金遇到的困難，主要在於電腦模型及其根本的假設失靈。跑投資組合的電腦，主要的工作是從過去市場管用的型態中獲利。它們無法預</a:t>
            </a:r>
            <a:r>
              <a:rPr lang="zh-TW" sz="3000"/>
              <a:t>測那些型態的變化；無法預測脫離常態的期間；因此通常高估過去常規的可靠性。</a:t>
            </a:r>
            <a:endParaRPr sz="3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2800"/>
              <a:t>10) </a:t>
            </a:r>
            <a:r>
              <a:rPr b="1" lang="zh-TW" sz="2800"/>
              <a:t>槓桿會擴大最後得到的結果，但不會增添價值。</a:t>
            </a:r>
            <a:r>
              <a:rPr lang="zh-TW" sz="2800"/>
              <a:t>運用槓桿以增大你</a:t>
            </a:r>
            <a:r>
              <a:rPr lang="zh-TW" sz="2800">
                <a:solidFill>
                  <a:srgbClr val="FF0000"/>
                </a:solidFill>
              </a:rPr>
              <a:t>以便宜的價格買進保證報酬率高或風險溢酬優渥</a:t>
            </a:r>
            <a:r>
              <a:rPr lang="zh-TW" sz="2800"/>
              <a:t>的資產，是有道理的作法。但是運用槓桿，增加買進報酬率低或風險差小的資產，則是危險的作法--換句話說，那些資產的價格已經充分反映或者過度反映。試圖運用槓桿將不適當的報酬率化為適當的報酬率，一點意義也沒有。</a:t>
            </a:r>
            <a:endParaRPr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223" name="Google Shape;223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zh-TW" sz="3000"/>
              <a:t>11) </a:t>
            </a:r>
            <a:r>
              <a:rPr b="1" lang="zh-TW" sz="3000"/>
              <a:t>矯正過度。</a:t>
            </a:r>
            <a:r>
              <a:rPr lang="zh-TW" sz="3000"/>
              <a:t>當投資人的心理面極為看好後市，以及市場出現[完美價格]--根據未來一定美好的假設訂出的價格--便奠下破壞資本的基礎。這種事情會發生，可能是因為投資人的假設太過樂觀，因為發生負面事件，或者只是因為價格太高撐不住而崩跌。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了解和避開造成虧損的陷阱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錯誤的來源: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1) </a:t>
            </a:r>
            <a:r>
              <a:rPr lang="zh-TW" sz="2200">
                <a:solidFill>
                  <a:srgbClr val="FF0000"/>
                </a:solidFill>
              </a:rPr>
              <a:t>分析面/知性面</a:t>
            </a:r>
            <a:r>
              <a:rPr lang="zh-TW" sz="2200"/>
              <a:t>:資訊太少或不正確；分析程序錯誤，計算犯錯，遺漏該計算的東西，錯誤十分清楚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2) </a:t>
            </a:r>
            <a:r>
              <a:rPr lang="zh-TW" sz="2200">
                <a:solidFill>
                  <a:srgbClr val="FF0000"/>
                </a:solidFill>
              </a:rPr>
              <a:t>心理面/情緒面</a:t>
            </a:r>
            <a:r>
              <a:rPr lang="zh-TW" sz="2200"/>
              <a:t>:貪婪和恐懼，願意暫時擱置不相信和懷疑，自負和</a:t>
            </a:r>
            <a:r>
              <a:rPr lang="zh-TW" sz="2200">
                <a:solidFill>
                  <a:srgbClr val="4D5156"/>
                </a:solidFill>
                <a:highlight>
                  <a:srgbClr val="FFFFFF"/>
                </a:highlight>
              </a:rPr>
              <a:t>嫉羨，承受風險以追逐高報酬率，高估自己的先見之明</a:t>
            </a:r>
            <a:endParaRPr sz="2200">
              <a:solidFill>
                <a:srgbClr val="4D515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000">
                <a:solidFill>
                  <a:srgbClr val="4D5156"/>
                </a:solidFill>
                <a:highlight>
                  <a:srgbClr val="FFFFFF"/>
                </a:highlight>
              </a:rPr>
              <a:t>許多心理面或情緒面的錯誤促使市場出現榮枯循環，而大部分投資人加入那些趨勢，做出相同的錯事</a:t>
            </a:r>
            <a:endParaRPr sz="2000">
              <a:solidFill>
                <a:srgbClr val="4D5156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229" name="Google Shape;229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這11</a:t>
            </a:r>
            <a:r>
              <a:rPr lang="zh-TW" sz="2400"/>
              <a:t>個教訓大多可化為一個教訓:留意你身邊可投資資金的供需平衡狀況，以及支出它們的急迫性如何。我們曉得，</a:t>
            </a:r>
            <a:r>
              <a:rPr lang="zh-TW" sz="2400">
                <a:solidFill>
                  <a:srgbClr val="FF0000"/>
                </a:solidFill>
              </a:rPr>
              <a:t>可用的資金太少，大家都很捨不得把資金給別人的時候，那種感覺是什麼樣子</a:t>
            </a:r>
            <a:r>
              <a:rPr lang="zh-TW" sz="2400"/>
              <a:t>:</a:t>
            </a:r>
            <a:r>
              <a:rPr b="1" lang="zh-TW" sz="2400"/>
              <a:t>值得一試的投資乏人問津</a:t>
            </a:r>
            <a:r>
              <a:rPr lang="zh-TW" sz="2400"/>
              <a:t>，以及</a:t>
            </a:r>
            <a:r>
              <a:rPr b="1" lang="zh-TW" sz="2400"/>
              <a:t>整個經濟體中的企業營運步調遲緩</a:t>
            </a:r>
            <a:r>
              <a:rPr lang="zh-TW" sz="2400"/>
              <a:t>。這種情形稱作信用緊俏。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相反的情形也一樣應該注意，我們找不到正式的名詞來稱呼它，或許可以用[</a:t>
            </a:r>
            <a:r>
              <a:rPr lang="zh-TW" sz="2400">
                <a:solidFill>
                  <a:srgbClr val="FF0000"/>
                </a:solidFill>
              </a:rPr>
              <a:t>太多的資金追逐太少的案源</a:t>
            </a:r>
            <a:r>
              <a:rPr lang="zh-TW" sz="2400"/>
              <a:t>]。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次貸問題的教訓</a:t>
            </a:r>
            <a:endParaRPr/>
          </a:p>
        </p:txBody>
      </p:sp>
      <p:sp>
        <p:nvSpPr>
          <p:cNvPr id="235" name="Google Shape;235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3300"/>
              <a:t>不管如何稱呼，如同我們在2004到2007年看到的那種</a:t>
            </a:r>
            <a:r>
              <a:rPr lang="zh-TW" sz="3300">
                <a:solidFill>
                  <a:srgbClr val="FF0000"/>
                </a:solidFill>
              </a:rPr>
              <a:t>資金供給過多</a:t>
            </a:r>
            <a:r>
              <a:rPr lang="zh-TW" sz="3300"/>
              <a:t>局面，以及隨之而來的</a:t>
            </a:r>
            <a:r>
              <a:rPr lang="zh-TW" sz="3300">
                <a:solidFill>
                  <a:srgbClr val="FF0000"/>
                </a:solidFill>
              </a:rPr>
              <a:t>缺乏謹慎之心</a:t>
            </a:r>
            <a:r>
              <a:rPr lang="zh-TW" sz="3300"/>
              <a:t>--加上它們</a:t>
            </a:r>
            <a:r>
              <a:rPr lang="zh-TW" sz="3300">
                <a:solidFill>
                  <a:srgbClr val="FF0000"/>
                </a:solidFill>
              </a:rPr>
              <a:t>極其有害的影響</a:t>
            </a:r>
            <a:r>
              <a:rPr lang="zh-TW" sz="3300"/>
              <a:t>--對你的投資健全很危險，必須認識清楚並且妥善因應。</a:t>
            </a:r>
            <a:endParaRPr sz="33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總結2007年12月17日[這次沒有不同]</a:t>
            </a:r>
            <a:endParaRPr/>
          </a:p>
        </p:txBody>
      </p:sp>
      <p:sp>
        <p:nvSpPr>
          <p:cNvPr id="241" name="Google Shape;241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到處都有陷阱，投資人毫不擔心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危機爆發前的那些年頭歡欣鼓舞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人們只需擔心錯失機會和趕不上別人，而不是擔心賠錢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沒有經過考驗的高風險投資創新，根據的是站不住腳的假設，卻被人爭相採行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人們過度讚揚晦澀難解的模型和[黑盒子]，金融工程師與[數字達人]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Char char="●"/>
            </a:pPr>
            <a:r>
              <a:rPr lang="zh-TW" sz="2100">
                <a:solidFill>
                  <a:srgbClr val="FF0000"/>
                </a:solidFill>
              </a:rPr>
              <a:t>漂亮的績效紀錄是收集自好日子的期間</a:t>
            </a:r>
            <a:endParaRPr sz="2100">
              <a:solidFill>
                <a:srgbClr val="FF0000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投資人在槓桿之上再運用槓桿</a:t>
            </a:r>
            <a:endParaRPr sz="21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總結2007年12月17日[這次沒有不同]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幾乎沒有人確切知道後果會是什麼，但可能有人察覺市場就要止漲回跌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即使特定的陷阱不容易確認和避免，這正是體認許多陷阱正虎視眈眈，投資風格因而偏向防守的絕佳時刻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沒有這麼做(偏防守)，是在這場危機中犯下的一大錯誤</a:t>
            </a:r>
            <a:endParaRPr sz="2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危機爆發前，投資人可以做些什麼事?</a:t>
            </a:r>
            <a:endParaRPr/>
          </a:p>
        </p:txBody>
      </p:sp>
      <p:sp>
        <p:nvSpPr>
          <p:cNvPr id="253" name="Google Shape;253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1) </a:t>
            </a:r>
            <a:r>
              <a:rPr lang="zh-TW" sz="2400"/>
              <a:t>注意其他人興高采烈而輕率的行為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2) 在心理上做好迎接止漲回跌的市場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3) 出售資產，或者至少出售風險較高的資產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4) 降低槓桿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5) 提高現金部位(如果你代客操作，將現金退還客戶)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400"/>
              <a:t>6) 提高整個投資組合的防守力</a:t>
            </a:r>
            <a:endParaRPr sz="2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2008年</a:t>
            </a:r>
            <a:r>
              <a:rPr lang="zh-TW"/>
              <a:t>風暴期間</a:t>
            </a:r>
            <a:endParaRPr/>
          </a:p>
        </p:txBody>
      </p:sp>
      <p:sp>
        <p:nvSpPr>
          <p:cNvPr id="259" name="Google Shape;259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幾乎沒有一樣東西表現不錯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由於提高警覺，我們的損失有可能少於別人，痛苦也因此降低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●"/>
            </a:pPr>
            <a:r>
              <a:rPr lang="zh-TW" sz="2800">
                <a:solidFill>
                  <a:srgbClr val="FF0000"/>
                </a:solidFill>
              </a:rPr>
              <a:t>雖然幾乎不可能毫髮無傷，但由於虧損較小，相對表現優於他人，已經足以讓你在市場下跌的走勢中做得更好，並且更有能力掌握反彈所帶來的機會</a:t>
            </a:r>
            <a:endParaRPr sz="2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2008年風暴期間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屈服和損失的機會；退縮和失去賺錢的機會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在相對不致發生虧損的期間，人們傾向於將風險想成是波動性，相信他們能夠忍受波動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他們經歷價格下跌，逢低買進，並享受回升所帶來的機會，長期而言領先別人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如果他們高估自己忍受波動和保持冷靜沉著的能力--通常是如此--市場掉到低谷，他們就會開始犯錯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●"/>
            </a:pPr>
            <a:r>
              <a:rPr lang="zh-TW" sz="2000">
                <a:solidFill>
                  <a:srgbClr val="FF0000"/>
                </a:solidFill>
              </a:rPr>
              <a:t>喪失信心和決心，會使投資人搶著在底部賣出，把向下波動化為永遠的損失，導致他們無法充分參與後來的回升走勢</a:t>
            </a:r>
            <a:endParaRPr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隨循環浮沉的行為</a:t>
            </a:r>
            <a:endParaRPr/>
          </a:p>
        </p:txBody>
      </p:sp>
      <p:sp>
        <p:nvSpPr>
          <p:cNvPr id="271" name="Google Shape;271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遭遇很大的潛在陷阱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投資人如果</a:t>
            </a:r>
            <a:r>
              <a:rPr lang="zh-TW" sz="2300">
                <a:solidFill>
                  <a:srgbClr val="FF0000"/>
                </a:solidFill>
              </a:rPr>
              <a:t>在市場上漲中保有多頭部位(或加碼)，所作的準備會很差，不容易面對後來的市場重挫和回升走勢</a:t>
            </a:r>
            <a:r>
              <a:rPr lang="zh-TW" sz="2300"/>
              <a:t>，因為: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arenR"/>
            </a:pPr>
            <a:r>
              <a:rPr lang="zh-TW" sz="2300"/>
              <a:t>下跌走勢對心理面產生很大的影響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arenR"/>
            </a:pPr>
            <a:r>
              <a:rPr lang="zh-TW" sz="2300"/>
              <a:t>追繳保證金通知和沒收質押品，重創槓桿工具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300"/>
              <a:buAutoNum type="arabicParenR"/>
            </a:pPr>
            <a:r>
              <a:rPr lang="zh-TW" sz="2300">
                <a:solidFill>
                  <a:srgbClr val="FF0000"/>
                </a:solidFill>
              </a:rPr>
              <a:t>經理人滿腦子想的只是棘手的資產需要採取補救行動</a:t>
            </a:r>
            <a:endParaRPr sz="2300">
              <a:solidFill>
                <a:srgbClr val="FF0000"/>
              </a:solidFill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arenR"/>
            </a:pPr>
            <a:r>
              <a:rPr lang="zh-TW" sz="2300"/>
              <a:t>如同以往，喪失信心使許多人沒能在正確的時間做正確的事</a:t>
            </a:r>
            <a:endParaRPr sz="23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2300">
                <a:solidFill>
                  <a:schemeClr val="dk2"/>
                </a:solidFill>
              </a:rPr>
              <a:t>下跌走勢對心理面產生很大的影響</a:t>
            </a:r>
            <a:endParaRPr/>
          </a:p>
        </p:txBody>
      </p:sp>
      <p:sp>
        <p:nvSpPr>
          <p:cNvPr id="277" name="Google Shape;277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下跌走勢中，守勢型投資人和他們的客戶虧損相對比別人少，在人性層面上，能因虧損比別人少而感到放心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守勢型投資人能沉著鎮定，抗拒心理面的壓力，不像其他人那樣賣到低點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由於心理狀況和財務狀況較佳，守勢型投資人較能在一片腥風血雨中，因為買到低點而獲利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500"/>
              <a:buChar char="●"/>
            </a:pPr>
            <a:r>
              <a:rPr lang="zh-TW" sz="2500">
                <a:solidFill>
                  <a:srgbClr val="FF0000"/>
                </a:solidFill>
              </a:rPr>
              <a:t>守勢型投資人在市場回升時，績效通常比較好</a:t>
            </a:r>
            <a:endParaRPr sz="25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2009</a:t>
            </a:r>
            <a:r>
              <a:rPr lang="zh-TW"/>
              <a:t>年的漲幅--有史以來僅見的</a:t>
            </a:r>
            <a:endParaRPr/>
          </a:p>
        </p:txBody>
      </p:sp>
      <p:sp>
        <p:nvSpPr>
          <p:cNvPr id="283" name="Google Shape;283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信用市場在2007年至2008年受到的打擊特別大，因為它們一直是創新，冒險和運用槓桿的焦點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在市場下跌之後存活下來，並在浮現的低點買進，是成功(尤其是相對成功)的一大公式，但投資人首先必須避開陷阱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了解和避開造成虧損的陷阱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沒有發揮想像力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1) 沒有想到所有可能的結果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2) 沒有完全了解若發生的事情比較極端，會有什麼樣的後果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心理面錯誤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1) 未能認清市場循環和狂熱，且往反方向走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2) 循環和週期走到極端不常發生，他們不常是錯誤的來源，卻會造成巨大的錯誤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/>
              <a:t>3) 從眾和放棄己見的群眾心理力量幾乎難以抗拒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犯錯公式很簡單，出現的方式不勝枚舉</a:t>
            </a:r>
            <a:endParaRPr/>
          </a:p>
        </p:txBody>
      </p:sp>
      <p:sp>
        <p:nvSpPr>
          <p:cNvPr id="289" name="Google Shape;289;p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在分析的過程中，發生資料或計算錯誤，導致價格估算不正確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低估各種可能性的全部範圍或它們造成的後果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貪婪，恐懼，嫉羨，自負，暫時擱置不相信，從眾或屈服，或者這些情緒的綜合，走到極端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不管風險承受，還是風險規避，都走到極端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●"/>
            </a:pPr>
            <a:r>
              <a:rPr lang="zh-TW" sz="2400">
                <a:solidFill>
                  <a:srgbClr val="FF0000"/>
                </a:solidFill>
              </a:rPr>
              <a:t>價格顯著背離價值</a:t>
            </a:r>
            <a:endParaRPr sz="2400">
              <a:solidFill>
                <a:srgbClr val="FF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投資人沒注意到這種背離，甚至興風作浪，使它變本加厲</a:t>
            </a:r>
            <a:endParaRPr sz="2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精明和審慎的第二層思考者</a:t>
            </a:r>
            <a:endParaRPr/>
          </a:p>
        </p:txBody>
      </p:sp>
      <p:sp>
        <p:nvSpPr>
          <p:cNvPr id="295" name="Google Shape;295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zh-TW" sz="2900"/>
              <a:t>注意到分析面的錯誤與其他投資人沒有表現適當的反應行為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zh-TW" sz="2900"/>
              <a:t>在過熱或過冷的市場中，察覺到資產價格過高或過低</a:t>
            </a:r>
            <a:endParaRPr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zh-TW" sz="2900"/>
              <a:t>定好自己的走向，不但避免犯下其他人正在犯的錯誤，更希望從中獲得利益</a:t>
            </a:r>
            <a:endParaRPr sz="29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投資錯誤的定義與因應</a:t>
            </a:r>
            <a:endParaRPr/>
          </a:p>
        </p:txBody>
      </p:sp>
      <p:sp>
        <p:nvSpPr>
          <p:cNvPr id="301" name="Google Shape;301;p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SzPts val="4200"/>
              <a:buChar char="●"/>
            </a:pPr>
            <a:r>
              <a:rPr lang="zh-TW" sz="4200"/>
              <a:t>定義:價格不同於內在價值</a:t>
            </a:r>
            <a:endParaRPr sz="4200"/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SzPts val="4200"/>
              <a:buChar char="●"/>
            </a:pPr>
            <a:r>
              <a:rPr lang="zh-TW" sz="4200"/>
              <a:t>因應:察覺這件事，據以採取行動</a:t>
            </a:r>
            <a:endParaRPr sz="42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4200">
                <a:solidFill>
                  <a:srgbClr val="FF0000"/>
                </a:solidFill>
              </a:rPr>
              <a:t>沒有那麼簡單</a:t>
            </a:r>
            <a:endParaRPr sz="4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錯誤千變萬化，有趣且具挑戰性</a:t>
            </a:r>
            <a:endParaRPr/>
          </a:p>
        </p:txBody>
      </p:sp>
      <p:sp>
        <p:nvSpPr>
          <p:cNvPr id="307" name="Google Shape;307;p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有時價格太高，有時則太低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價格背離價值有時影響個別證券或資產，有時影響整個市場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有時影響一個市場，有時影響另一個市場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500"/>
              <a:buChar char="●"/>
            </a:pPr>
            <a:r>
              <a:rPr lang="zh-TW" sz="2500">
                <a:solidFill>
                  <a:srgbClr val="FF0000"/>
                </a:solidFill>
              </a:rPr>
              <a:t>有時錯誤是因為做某件事情，有時是因為沒做那件事情</a:t>
            </a:r>
            <a:endParaRPr sz="2500">
              <a:solidFill>
                <a:srgbClr val="FF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有時在於看漲後市，有時則在看跌後市</a:t>
            </a:r>
            <a:endParaRPr sz="25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犯錯的本質</a:t>
            </a:r>
            <a:endParaRPr/>
          </a:p>
        </p:txBody>
      </p:sp>
      <p:sp>
        <p:nvSpPr>
          <p:cNvPr id="313" name="Google Shape;313;p5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Char char="●"/>
            </a:pPr>
            <a:r>
              <a:rPr lang="zh-TW" sz="3200">
                <a:solidFill>
                  <a:srgbClr val="FF0000"/>
                </a:solidFill>
              </a:rPr>
              <a:t>大部分人都會犯錯，因為沒人犯錯的話，錯誤就不會存在</a:t>
            </a:r>
            <a:endParaRPr sz="3200">
              <a:solidFill>
                <a:srgbClr val="FF0000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zh-TW" sz="3200"/>
              <a:t>如果想要反方向行動，就需要採反向而行的立場，可是你會覺得孤單，也覺得自己好像做得不對，而且這段[時間可能相當長]</a:t>
            </a:r>
            <a:endParaRPr sz="32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5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今天的風險與報酬(2004年10月27日)</a:t>
            </a:r>
            <a:endParaRPr/>
          </a:p>
        </p:txBody>
      </p:sp>
      <p:sp>
        <p:nvSpPr>
          <p:cNvPr id="319" name="Google Shape;319;p5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/>
              <a:t>有時投資可能犯下以下的錯誤:</a:t>
            </a:r>
            <a:endParaRPr sz="2500"/>
          </a:p>
          <a:p>
            <a:pPr indent="-419100" lvl="0" marL="457200" rtl="0" algn="l">
              <a:spcBef>
                <a:spcPts val="1200"/>
              </a:spcBef>
              <a:spcAft>
                <a:spcPts val="0"/>
              </a:spcAft>
              <a:buSzPts val="3000"/>
              <a:buAutoNum type="arabicParenR"/>
            </a:pPr>
            <a:r>
              <a:rPr lang="zh-TW" sz="3000"/>
              <a:t>沒有買進； 2) 買得不夠多 ；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3)沒有在競價時多喊一次；4) 持有太多現金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5) 運用槓桿不夠；6) 沒有冒夠多的風險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我不認為以上這些是2004年發生的狀況</a:t>
            </a:r>
            <a:endParaRPr sz="3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今天的風險與報酬(2004年10月27日)</a:t>
            </a:r>
            <a:endParaRPr/>
          </a:p>
        </p:txBody>
      </p:sp>
      <p:sp>
        <p:nvSpPr>
          <p:cNvPr id="325" name="Google Shape;325;p5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100"/>
              <a:t>我認為今年的錯誤會是:</a:t>
            </a:r>
            <a:endParaRPr sz="2100"/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SzPts val="2100"/>
              <a:buAutoNum type="arabicParenR"/>
            </a:pPr>
            <a:r>
              <a:rPr lang="zh-TW" sz="2100"/>
              <a:t>買得太多；2)買得太積極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100"/>
              <a:t>3) 競價太多次；4) 運用太多槓桿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100"/>
              <a:t>5) 為了追求優質的報酬，承受太多的風險</a:t>
            </a:r>
            <a:endParaRPr sz="2100"/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有時候，投資錯誤是[該做卻沒做]。今天，我認為錯誤可能是不該做卻做了。有時候該積極進取，而我認為現在是謹慎小心的時候。</a:t>
            </a:r>
            <a:endParaRPr sz="24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結語</a:t>
            </a:r>
            <a:endParaRPr/>
          </a:p>
        </p:txBody>
      </p:sp>
      <p:sp>
        <p:nvSpPr>
          <p:cNvPr id="331" name="Google Shape;331;p5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避開陷阱，找到和根據錯誤去行動，並不容易寫成規則，算式或畫成地圖</a:t>
            </a:r>
            <a:endParaRPr sz="2700"/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投資人須保持警覺，變通性，隨機應變，專注於搜尋環境線索的心念思維</a:t>
            </a:r>
            <a:endParaRPr sz="2700"/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zh-TW" sz="2700"/>
              <a:t>要改善投資成果，橡樹公司使用的方式--思考[今天的錯誤]可能是什麼，然後設法避開它</a:t>
            </a:r>
            <a:endParaRPr sz="27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結語</a:t>
            </a:r>
            <a:endParaRPr/>
          </a:p>
        </p:txBody>
      </p:sp>
      <p:sp>
        <p:nvSpPr>
          <p:cNvPr id="337" name="Google Shape;337;p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除了不該做而做的錯誤(如買進)和該做而沒做(如沒買進)，還有看不到明顯錯誤的時候。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當投資人的心理面處於均衡狀態，恐懼和貪婪勢均力敵，資產價格相對於價值可能相當公平。這種情況，可能沒有非行動不可的理由。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>
                <a:solidFill>
                  <a:srgbClr val="FF0000"/>
                </a:solidFill>
              </a:rPr>
              <a:t>如果沒有特別的聰明是好做，應逞聰明是潛在的陷阱</a:t>
            </a:r>
            <a:r>
              <a:rPr lang="zh-TW" sz="2500"/>
              <a:t>。</a:t>
            </a:r>
            <a:endParaRPr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 sz="202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為了投資，我們必須對未來的樣貌抱持某種看法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我們別無選擇，只能假設它看起來很像過去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大部分投資人都將過去--尤其是最近的過去--外推到未來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許多重要的金融現象都出現很長的循環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曾經經歷極端事件的人，往往在下一次極端再度現身之前已經退休或死亡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如Taleb所說，人們對金融事件的記憶往往極為短暫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就算還有記憶，也會被保證賺錢的承諾給磨滅</a:t>
            </a:r>
            <a:endParaRPr sz="2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9009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 sz="202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大部分時候，未來的確像過去，所以外推法不會造成任何傷害。但在重要的轉折點，當未來不再像過去，外推法便失靈，不是賠掉許多錢，就是沒賺錢。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紐伯格關於機率和結果大不相同的觀察: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1) 理該不會發生的事情竟然發生了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2) 短期的結果可能背離長期的機率，而且密集發生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3)兩個六應該每丟三十六次骰子才會出現一次，但它們可能連續出現五次--接下來一百七十五次不再出現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/>
              <a:t>4) 長期來看，他們發生的機率和理該發生的機率一樣多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54455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zh-TW">
                <a:solidFill>
                  <a:srgbClr val="FF0000"/>
                </a:solidFill>
              </a:rPr>
              <a:t>過度依賴某件事情[應該發生]，結果它沒有發生，可能毀了你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即使你了解根本的機率分布，了解得相當透徹，也不能指望事情會如理該發生的那樣發生。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你的投資行動，能否成功不應該高度依賴眼前見到的正常結果:你必須考慮離群值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>
                <a:solidFill>
                  <a:srgbClr val="FF0000"/>
                </a:solidFill>
              </a:rPr>
              <a:t>投資人只會在預期能夠賺錢的情況下才會投資</a:t>
            </a:r>
            <a:r>
              <a:rPr lang="zh-TW"/>
              <a:t>，而他們所作的分析，會根據可能的情境，但他們不應該執著於理該發生的事情，而排斥其他的可能性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zh-TW">
                <a:solidFill>
                  <a:srgbClr val="FF0000"/>
                </a:solidFill>
              </a:rPr>
              <a:t>承受很高的風險和運用很高的槓桿，等到負面的結果發生，他們將措手不及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大部分的嚴重受創會發生，是因為有些事情不像你所預期的那般發展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54455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金融危機會發生，大致上是因為以前不曾見過的事件，和高風險，高槓桿結構的投資工具碰撞在一起，而這些結構並沒有設計得能夠承受那些事件。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>
                <a:solidFill>
                  <a:srgbClr val="FF0000"/>
                </a:solidFill>
              </a:rPr>
              <a:t>假設某樣事情不可能發生，反而有使它發生的潛力</a:t>
            </a:r>
            <a:r>
              <a:rPr lang="zh-TW" sz="2000"/>
              <a:t>，因為相信不可能發生的人，會表現高風險行為，因而改變環境。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投資人應該投入多少時間和資金，保護自己不受這些不大可能發生的災難影響?我們可以針對每一個極端的結果，做好保險動作。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●"/>
            </a:pPr>
            <a:r>
              <a:rPr lang="zh-TW" sz="2000">
                <a:solidFill>
                  <a:srgbClr val="FF0000"/>
                </a:solidFill>
              </a:rPr>
              <a:t>避開陷阱固然重要，但必須有個極限，這個極限因不同的投資人而異。</a:t>
            </a:r>
            <a:endParaRPr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54455"/>
              <a:buFont typeface="Arial"/>
              <a:buNone/>
            </a:pPr>
            <a:r>
              <a:rPr lang="zh-TW" sz="2020">
                <a:solidFill>
                  <a:schemeClr val="dk2"/>
                </a:solidFill>
              </a:rPr>
              <a:t>沒有發揮想像力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94075" y="1130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每個人都知道資產有預期報酬率和風險，而這些是可以猜測的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極少人了解資產之間的關聯性: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/>
              <a:t>1) 一種資產會對另一種資產的變化出現什麼樣的反應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/>
              <a:t>2) 兩種資產會對第三種資產的變化如何做出類似的反應?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了解和研判關聯性的能力--曉得分散投資產生的效果有其極限--是風險控制和投資組合管理的主要環節，但很難做到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未能準確研判投資組合中各種資產的連動，是投資犯下錯誤的重要原因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