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111b966e319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111b966e319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11b966e319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11b966e31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111b966e319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111b966e319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111b966e319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111b966e31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111b966e319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111b966e319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111b966e319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111b966e319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111b966e319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111b966e319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111b966e319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111b966e319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111b966e319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111b966e319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111b966e319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111b966e319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11b966e31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11b966e31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11b966e319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111b966e319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11b966e319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111b966e319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111b966e319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111b966e319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111b966e319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111b966e319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111b966e319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111b966e319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111b966e319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111b966e319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111b966e319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111b966e319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111b966e319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111b966e319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111b966e319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111b966e319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111b966e319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111b966e319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11b966e31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11b966e31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111b966e319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111b966e319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111b966e319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111b966e319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11b966e31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11b966e31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11b966e31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11b966e31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11b966e319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11b966e31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11b966e319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11b966e319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11b966e319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11b966e31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11b966e319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11b966e31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mart0806tw.statementdog.com/2018/02/02/%e3%80%8a%e6%8a%95%e8%b3%87%e6%9c%80%e9%87%8d%e8%a6%81%e7%9a%84%e4%ba%8b%e9%96%b1%e8%ae%80%e5%bf%83%e5%be%9718-%e7%ac%ac14%e7%ab%a0-%e8%aa%8d%e8%ad%98%e9%a0%90%e6%b8%ac%e7%9a%84%e4%be%b7%e9%99%9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lnSpc>
                <a:spcPct val="120000"/>
              </a:lnSpc>
              <a:spcBef>
                <a:spcPts val="0"/>
              </a:spcBef>
              <a:spcAft>
                <a:spcPts val="0"/>
              </a:spcAft>
              <a:buClr>
                <a:schemeClr val="dk1"/>
              </a:buClr>
              <a:buSzPts val="1100"/>
              <a:buFont typeface="Arial"/>
              <a:buNone/>
            </a:pPr>
            <a:r>
              <a:rPr lang="zh-TW" sz="2950">
                <a:highlight>
                  <a:schemeClr val="lt1"/>
                </a:highlight>
                <a:uFill>
                  <a:noFill/>
                </a:uFill>
                <a:hlinkClick r:id="rId3"/>
              </a:rPr>
              <a:t>《投資最重要的事閱讀心得20 》</a:t>
            </a:r>
            <a:endParaRPr sz="2950">
              <a:highlight>
                <a:schemeClr val="lt1"/>
              </a:highlight>
            </a:endParaRPr>
          </a:p>
          <a:p>
            <a:pPr indent="0" lvl="0" marL="0" rtl="0" algn="ctr">
              <a:spcBef>
                <a:spcPts val="0"/>
              </a:spcBef>
              <a:spcAft>
                <a:spcPts val="0"/>
              </a:spcAft>
              <a:buNone/>
            </a:pPr>
            <a:r>
              <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zh-TW"/>
              <a:t>體認運氣扮演的角色(P 201–211)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a:p>
            <a:pPr indent="0" lvl="0" marL="0" rtl="0" algn="l">
              <a:spcBef>
                <a:spcPts val="0"/>
              </a:spcBef>
              <a:spcAft>
                <a:spcPts val="0"/>
              </a:spcAft>
              <a:buNone/>
            </a:pPr>
            <a:r>
              <a:t/>
            </a:r>
            <a:endParaRPr/>
          </a:p>
        </p:txBody>
      </p:sp>
      <p:sp>
        <p:nvSpPr>
          <p:cNvPr id="109" name="Google Shape;109;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Char char="●"/>
            </a:pPr>
            <a:r>
              <a:rPr lang="zh-TW" sz="2800"/>
              <a:t>每當股市竄奔榮途，承受最大風險的人往往獲得最高的報酬率。單單這個事實，便有助於我們理解上面所說。但這並不表示他們是最優秀的投資人。</a:t>
            </a:r>
            <a:endParaRPr sz="2800"/>
          </a:p>
          <a:p>
            <a:pPr indent="-406400" lvl="0" marL="457200" rtl="0" algn="l">
              <a:spcBef>
                <a:spcPts val="0"/>
              </a:spcBef>
              <a:spcAft>
                <a:spcPts val="0"/>
              </a:spcAft>
              <a:buSzPts val="2800"/>
              <a:buChar char="●"/>
            </a:pPr>
            <a:r>
              <a:rPr lang="zh-TW" sz="2800"/>
              <a:t>隨機成分在某種程度內對投資紀錄有所貢獻(或者破壞)，但極少人充分理解這一點。所以到目前為止成功的策略所潛藏的危險，往往遭人低估。</a:t>
            </a:r>
            <a:endParaRPr sz="28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457200" rtl="0" algn="ctr">
              <a:lnSpc>
                <a:spcPct val="115000"/>
              </a:lnSpc>
              <a:spcBef>
                <a:spcPts val="0"/>
              </a:spcBef>
              <a:spcAft>
                <a:spcPts val="1200"/>
              </a:spcAft>
              <a:buNone/>
            </a:pPr>
            <a:r>
              <a:rPr lang="zh-TW"/>
              <a:t>&lt;&lt;隨機的致富陷阱&gt;&gt;作者</a:t>
            </a:r>
            <a:r>
              <a:rPr lang="zh-TW" sz="2644">
                <a:solidFill>
                  <a:schemeClr val="dk2"/>
                </a:solidFill>
              </a:rPr>
              <a:t>Taleb的觀點</a:t>
            </a:r>
            <a:endParaRPr sz="3244"/>
          </a:p>
        </p:txBody>
      </p:sp>
      <p:sp>
        <p:nvSpPr>
          <p:cNvPr id="115" name="Google Shape;115;p23"/>
          <p:cNvSpPr txBox="1"/>
          <p:nvPr>
            <p:ph idx="1" type="body"/>
          </p:nvPr>
        </p:nvSpPr>
        <p:spPr>
          <a:xfrm>
            <a:off x="311700" y="1162200"/>
            <a:ext cx="85206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sz="3700"/>
              <a:t>彙整Taleb的觀點，一個好方法是摘錄他書中的一張表。</a:t>
            </a:r>
            <a:endParaRPr sz="3700"/>
          </a:p>
          <a:p>
            <a:pPr indent="0" lvl="0" marL="0" rtl="0" algn="l">
              <a:spcBef>
                <a:spcPts val="1200"/>
              </a:spcBef>
              <a:spcAft>
                <a:spcPts val="1200"/>
              </a:spcAft>
              <a:buNone/>
            </a:pPr>
            <a:r>
              <a:rPr lang="zh-TW" sz="3700"/>
              <a:t>他的清單中，A列出很多事情，但它們很容易被誤認為B的其他事情。</a:t>
            </a:r>
            <a:endParaRPr sz="31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457200" rtl="0" algn="ctr">
              <a:lnSpc>
                <a:spcPct val="115000"/>
              </a:lnSpc>
              <a:spcBef>
                <a:spcPts val="0"/>
              </a:spcBef>
              <a:spcAft>
                <a:spcPts val="0"/>
              </a:spcAft>
              <a:buClr>
                <a:schemeClr val="dk1"/>
              </a:buClr>
              <a:buSzPct val="33904"/>
              <a:buFont typeface="Arial"/>
              <a:buNone/>
            </a:pPr>
            <a:r>
              <a:rPr lang="zh-TW"/>
              <a:t>&lt;&lt;隨機的致富陷阱&gt;&gt;作者</a:t>
            </a:r>
            <a:r>
              <a:rPr lang="zh-TW" sz="2644">
                <a:solidFill>
                  <a:schemeClr val="dk2"/>
                </a:solidFill>
              </a:rPr>
              <a:t>Taleb的觀點</a:t>
            </a:r>
            <a:endParaRPr sz="3244"/>
          </a:p>
          <a:p>
            <a:pPr indent="0" lvl="0" marL="0" rtl="0" algn="l">
              <a:spcBef>
                <a:spcPts val="1200"/>
              </a:spcBef>
              <a:spcAft>
                <a:spcPts val="0"/>
              </a:spcAft>
              <a:buNone/>
            </a:pPr>
            <a:r>
              <a:t/>
            </a:r>
            <a:endParaRPr/>
          </a:p>
        </p:txBody>
      </p:sp>
      <p:sp>
        <p:nvSpPr>
          <p:cNvPr id="121" name="Google Shape;121;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sz="3000"/>
              <a:t>A:運氣 B:實力；A:隨機 B:決定</a:t>
            </a:r>
            <a:endParaRPr sz="3000"/>
          </a:p>
          <a:p>
            <a:pPr indent="0" lvl="0" marL="0" rtl="0" algn="l">
              <a:spcBef>
                <a:spcPts val="1200"/>
              </a:spcBef>
              <a:spcAft>
                <a:spcPts val="0"/>
              </a:spcAft>
              <a:buNone/>
            </a:pPr>
            <a:r>
              <a:rPr lang="zh-TW" sz="3000"/>
              <a:t>A:機率 B:確定；A:信念/推測 B:知識/肯定</a:t>
            </a:r>
            <a:endParaRPr sz="3000"/>
          </a:p>
          <a:p>
            <a:pPr indent="0" lvl="0" marL="0" rtl="0" algn="l">
              <a:spcBef>
                <a:spcPts val="1200"/>
              </a:spcBef>
              <a:spcAft>
                <a:spcPts val="0"/>
              </a:spcAft>
              <a:buNone/>
            </a:pPr>
            <a:r>
              <a:rPr lang="zh-TW" sz="3000"/>
              <a:t>A:理論 B:現實；A:傳聞/巧合 B:必然/法則</a:t>
            </a:r>
            <a:endParaRPr sz="3000"/>
          </a:p>
          <a:p>
            <a:pPr indent="0" lvl="0" marL="0" rtl="0" algn="l">
              <a:spcBef>
                <a:spcPts val="1200"/>
              </a:spcBef>
              <a:spcAft>
                <a:spcPts val="0"/>
              </a:spcAft>
              <a:buClr>
                <a:schemeClr val="dk1"/>
              </a:buClr>
              <a:buSzPts val="1100"/>
              <a:buFont typeface="Arial"/>
              <a:buNone/>
            </a:pPr>
            <a:r>
              <a:rPr lang="zh-TW" sz="3000"/>
              <a:t>A:存活者偏差 B:表現優於市場</a:t>
            </a:r>
            <a:endParaRPr sz="3000"/>
          </a:p>
          <a:p>
            <a:pPr indent="0" lvl="0" marL="0" rtl="0" algn="l">
              <a:spcBef>
                <a:spcPts val="1200"/>
              </a:spcBef>
              <a:spcAft>
                <a:spcPts val="0"/>
              </a:spcAft>
              <a:buClr>
                <a:schemeClr val="dk1"/>
              </a:buClr>
              <a:buSzPts val="1100"/>
              <a:buFont typeface="Arial"/>
              <a:buNone/>
            </a:pPr>
            <a:r>
              <a:rPr lang="zh-TW" sz="3000"/>
              <a:t>A:幸運的白癡 B:高竿的投資人</a:t>
            </a:r>
            <a:endParaRPr sz="3000"/>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p:txBody>
      </p:sp>
      <p:sp>
        <p:nvSpPr>
          <p:cNvPr id="127" name="Google Shape;127;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12750" lvl="0" marL="457200" rtl="0" algn="l">
              <a:spcBef>
                <a:spcPts val="0"/>
              </a:spcBef>
              <a:spcAft>
                <a:spcPts val="0"/>
              </a:spcAft>
              <a:buSzPts val="2900"/>
              <a:buChar char="●"/>
            </a:pPr>
            <a:r>
              <a:rPr lang="zh-TW" sz="2900"/>
              <a:t>我認為Taleb這種二分法很高明。</a:t>
            </a:r>
            <a:endParaRPr sz="2900"/>
          </a:p>
          <a:p>
            <a:pPr indent="-412750" lvl="0" marL="457200" rtl="0" algn="l">
              <a:spcBef>
                <a:spcPts val="0"/>
              </a:spcBef>
              <a:spcAft>
                <a:spcPts val="0"/>
              </a:spcAft>
              <a:buSzPts val="2900"/>
              <a:buChar char="●"/>
            </a:pPr>
            <a:r>
              <a:rPr lang="zh-TW" sz="2900"/>
              <a:t>一帆風順的時候，運氣好看起來就像能力強。巧合看起來好像有必然發生的因果關係在裡面。</a:t>
            </a:r>
            <a:endParaRPr sz="2900"/>
          </a:p>
          <a:p>
            <a:pPr indent="-412750" lvl="0" marL="457200" rtl="0" algn="l">
              <a:spcBef>
                <a:spcPts val="0"/>
              </a:spcBef>
              <a:spcAft>
                <a:spcPts val="0"/>
              </a:spcAft>
              <a:buSzPts val="2900"/>
              <a:buChar char="●"/>
            </a:pPr>
            <a:r>
              <a:rPr lang="zh-TW" sz="2900"/>
              <a:t>[幸運]的白癡看起來像是高竿的投資人。</a:t>
            </a:r>
            <a:endParaRPr sz="2900"/>
          </a:p>
          <a:p>
            <a:pPr indent="-412750" lvl="0" marL="457200" rtl="0" algn="l">
              <a:spcBef>
                <a:spcPts val="0"/>
              </a:spcBef>
              <a:spcAft>
                <a:spcPts val="0"/>
              </a:spcAft>
              <a:buSzPts val="2900"/>
              <a:buChar char="●"/>
            </a:pPr>
            <a:r>
              <a:rPr lang="zh-TW" sz="2900"/>
              <a:t>曉得隨機成分有這種影響，並不會讓我們更容易區辨幸運的投資人和能幹的投資人。</a:t>
            </a:r>
            <a:endParaRPr sz="29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a:p>
            <a:pPr indent="0" lvl="0" marL="0" rtl="0" algn="l">
              <a:spcBef>
                <a:spcPts val="0"/>
              </a:spcBef>
              <a:spcAft>
                <a:spcPts val="0"/>
              </a:spcAft>
              <a:buNone/>
            </a:pPr>
            <a:r>
              <a:t/>
            </a:r>
            <a:endParaRPr/>
          </a:p>
        </p:txBody>
      </p:sp>
      <p:sp>
        <p:nvSpPr>
          <p:cNvPr id="133" name="Google Shape;133;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SzPts val="2200"/>
              <a:buChar char="●"/>
            </a:pPr>
            <a:r>
              <a:rPr lang="zh-TW" sz="2200"/>
              <a:t>投資人老是因為[錯誤的理由]而做對(和犯錯)。</a:t>
            </a:r>
            <a:endParaRPr sz="2200"/>
          </a:p>
          <a:p>
            <a:pPr indent="-368300" lvl="0" marL="457200" rtl="0" algn="l">
              <a:spcBef>
                <a:spcPts val="0"/>
              </a:spcBef>
              <a:spcAft>
                <a:spcPts val="0"/>
              </a:spcAft>
              <a:buSzPts val="2200"/>
              <a:buChar char="●"/>
            </a:pPr>
            <a:r>
              <a:rPr lang="zh-TW" sz="2200"/>
              <a:t>有人買進某支股票，因為他們預期某種發展肯定發生，結果並沒有發生。但市場仍然將股價推高，投資人看起來很聰明。(一定會將功勞攬為己有)</a:t>
            </a:r>
            <a:endParaRPr sz="2200"/>
          </a:p>
          <a:p>
            <a:pPr indent="-368300" lvl="0" marL="457200" rtl="0" algn="l">
              <a:spcBef>
                <a:spcPts val="0"/>
              </a:spcBef>
              <a:spcAft>
                <a:spcPts val="0"/>
              </a:spcAft>
              <a:buSzPts val="2200"/>
              <a:buChar char="●"/>
            </a:pPr>
            <a:r>
              <a:rPr lang="zh-TW" sz="2200"/>
              <a:t>一項決定是否正確，不能由結果來判斷。不過，一般人都是這麼評估的。</a:t>
            </a:r>
            <a:endParaRPr sz="2200"/>
          </a:p>
          <a:p>
            <a:pPr indent="-368300" lvl="0" marL="457200" rtl="0" algn="l">
              <a:spcBef>
                <a:spcPts val="0"/>
              </a:spcBef>
              <a:spcAft>
                <a:spcPts val="0"/>
              </a:spcAft>
              <a:buSzPts val="2200"/>
              <a:buChar char="●"/>
            </a:pPr>
            <a:r>
              <a:rPr lang="zh-TW" sz="2200"/>
              <a:t>一個好的決定，是在作決定時最適當的那個決定，因為根據定義，未來不可知。因此，正確的決定往往無法成功，反之亦然。</a:t>
            </a:r>
            <a:endParaRPr sz="22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39" name="Google Shape;139;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0050" lvl="0" marL="457200" rtl="0" algn="l">
              <a:spcBef>
                <a:spcPts val="0"/>
              </a:spcBef>
              <a:spcAft>
                <a:spcPts val="0"/>
              </a:spcAft>
              <a:buSzPts val="2700"/>
              <a:buChar char="●"/>
            </a:pPr>
            <a:r>
              <a:rPr lang="zh-TW" sz="2700"/>
              <a:t>單單隨機成分，短期內就能產生幾乎任何一種結果</a:t>
            </a:r>
            <a:endParaRPr sz="2700"/>
          </a:p>
          <a:p>
            <a:pPr indent="-400050" lvl="0" marL="457200" rtl="0" algn="l">
              <a:spcBef>
                <a:spcPts val="0"/>
              </a:spcBef>
              <a:spcAft>
                <a:spcPts val="0"/>
              </a:spcAft>
              <a:buSzPts val="2700"/>
              <a:buChar char="●"/>
            </a:pPr>
            <a:r>
              <a:rPr lang="zh-TW" sz="2700"/>
              <a:t>在允許充分反映它們的投資組合中，市場的波動很容易就壓過經理人的能力(或者缺乏能力)。</a:t>
            </a:r>
            <a:endParaRPr sz="2700"/>
          </a:p>
          <a:p>
            <a:pPr indent="-400050" lvl="0" marL="457200" rtl="0" algn="l">
              <a:spcBef>
                <a:spcPts val="0"/>
              </a:spcBef>
              <a:spcAft>
                <a:spcPts val="0"/>
              </a:spcAft>
              <a:buSzPts val="2700"/>
              <a:buChar char="●"/>
            </a:pPr>
            <a:r>
              <a:rPr lang="zh-TW" sz="2700"/>
              <a:t>市場的波動帶來的好結果，當然不能歸功於經理人(除非他們是難得一見的市場進出時機高手，能夠一再做對)。</a:t>
            </a:r>
            <a:endParaRPr sz="27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a:p>
            <a:pPr indent="0" lvl="0" marL="0" rtl="0" algn="l">
              <a:spcBef>
                <a:spcPts val="0"/>
              </a:spcBef>
              <a:spcAft>
                <a:spcPts val="0"/>
              </a:spcAft>
              <a:buNone/>
            </a:pPr>
            <a:r>
              <a:t/>
            </a:r>
            <a:endParaRPr/>
          </a:p>
        </p:txBody>
      </p:sp>
      <p:sp>
        <p:nvSpPr>
          <p:cNvPr id="145" name="Google Shape;145;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Char char="●"/>
            </a:pPr>
            <a:r>
              <a:rPr lang="zh-TW" sz="2800"/>
              <a:t>由於這些原因，投資人往往把不該得的功勞攬為己有。奮力一擊如果取得好結果，便足以揚名立萬，但這樣的結果，單靠隨機成分也能產生。連續對一次或兩次以上的[天才]少之又少。</a:t>
            </a:r>
            <a:endParaRPr sz="2800"/>
          </a:p>
          <a:p>
            <a:pPr indent="-406400" lvl="0" marL="457200" rtl="0" algn="l">
              <a:spcBef>
                <a:spcPts val="0"/>
              </a:spcBef>
              <a:spcAft>
                <a:spcPts val="0"/>
              </a:spcAft>
              <a:buSzPts val="2800"/>
              <a:buChar char="●"/>
            </a:pPr>
            <a:r>
              <a:rPr lang="zh-TW" sz="2800"/>
              <a:t>我們務必大量觀察--觀察許多年的資料--才能判斷某位經理人的真正能力。</a:t>
            </a:r>
            <a:endParaRPr sz="28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Taleb</a:t>
            </a:r>
            <a:r>
              <a:rPr lang="zh-TW"/>
              <a:t>的[另類歷史]觀點</a:t>
            </a:r>
            <a:endParaRPr/>
          </a:p>
        </p:txBody>
      </p:sp>
      <p:sp>
        <p:nvSpPr>
          <p:cNvPr id="151" name="Google Shape;151;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在</a:t>
            </a:r>
            <a:r>
              <a:rPr lang="zh-TW" sz="2600"/>
              <a:t>合理的情況下可望發生的其他事情。</a:t>
            </a:r>
            <a:endParaRPr sz="2600"/>
          </a:p>
          <a:p>
            <a:pPr indent="-393700" lvl="0" marL="457200" rtl="0" algn="l">
              <a:spcBef>
                <a:spcPts val="0"/>
              </a:spcBef>
              <a:spcAft>
                <a:spcPts val="0"/>
              </a:spcAft>
              <a:buSzPts val="2600"/>
              <a:buChar char="●"/>
            </a:pPr>
            <a:r>
              <a:rPr lang="zh-TW" sz="2600"/>
              <a:t>大部分人承認未來圍繞著不確定性，但他們覺得至少過去已經知道且固定。</a:t>
            </a:r>
            <a:endParaRPr sz="2600"/>
          </a:p>
          <a:p>
            <a:pPr indent="-393700" lvl="0" marL="457200" rtl="0" algn="l">
              <a:spcBef>
                <a:spcPts val="0"/>
              </a:spcBef>
              <a:spcAft>
                <a:spcPts val="0"/>
              </a:spcAft>
              <a:buSzPts val="2600"/>
              <a:buChar char="●"/>
            </a:pPr>
            <a:r>
              <a:rPr lang="zh-TW" sz="2600"/>
              <a:t>Taleb指出，已經發生的事情，是可能發生的所有事情裡面的一小部分。</a:t>
            </a:r>
            <a:endParaRPr sz="2600"/>
          </a:p>
          <a:p>
            <a:pPr indent="-393700" lvl="0" marL="457200" rtl="0" algn="l">
              <a:spcBef>
                <a:spcPts val="0"/>
              </a:spcBef>
              <a:spcAft>
                <a:spcPts val="0"/>
              </a:spcAft>
              <a:buSzPts val="2600"/>
              <a:buChar char="●"/>
            </a:pPr>
            <a:r>
              <a:rPr lang="zh-TW" sz="2600"/>
              <a:t>一項謀略或行動在後來發展的種種情況中建功，這個事實不見得證明它背後的決定是睿智的。</a:t>
            </a:r>
            <a:endParaRPr sz="26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Taleb的[另類歷史]觀點</a:t>
            </a:r>
            <a:endParaRPr/>
          </a:p>
          <a:p>
            <a:pPr indent="0" lvl="0" marL="0" rtl="0" algn="l">
              <a:spcBef>
                <a:spcPts val="0"/>
              </a:spcBef>
              <a:spcAft>
                <a:spcPts val="0"/>
              </a:spcAft>
              <a:buNone/>
            </a:pPr>
            <a:r>
              <a:t/>
            </a:r>
            <a:endParaRPr/>
          </a:p>
        </p:txBody>
      </p:sp>
      <p:sp>
        <p:nvSpPr>
          <p:cNvPr id="157" name="Google Shape;157;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Char char="●"/>
            </a:pPr>
            <a:r>
              <a:rPr lang="zh-TW" sz="2400"/>
              <a:t>使那項決定成功的最後因素，也許是完全不可能發生的事件，也就是純屬僥倖，它才能成功。</a:t>
            </a:r>
            <a:endParaRPr sz="2400"/>
          </a:p>
          <a:p>
            <a:pPr indent="-381000" lvl="0" marL="457200" rtl="0" algn="l">
              <a:spcBef>
                <a:spcPts val="0"/>
              </a:spcBef>
              <a:spcAft>
                <a:spcPts val="0"/>
              </a:spcAft>
              <a:buSzPts val="2400"/>
              <a:buChar char="●"/>
            </a:pPr>
            <a:r>
              <a:rPr lang="zh-TW" sz="2400"/>
              <a:t>在那種情況中，那項決定--後來才證明成功--也許一開始是不明智的，而可能發生的其他許多歷史，如果發生的話，便可以證明那個決定是錯的。</a:t>
            </a:r>
            <a:endParaRPr sz="2400"/>
          </a:p>
          <a:p>
            <a:pPr indent="-381000" lvl="0" marL="457200" rtl="0" algn="l">
              <a:spcBef>
                <a:spcPts val="0"/>
              </a:spcBef>
              <a:spcAft>
                <a:spcPts val="0"/>
              </a:spcAft>
              <a:buSzPts val="2400"/>
              <a:buChar char="●"/>
            </a:pPr>
            <a:r>
              <a:rPr lang="zh-TW" sz="2400"/>
              <a:t>作決定的人下賭注在一個高度不確定的結果，後來的演變卻相當幸運，那麼他應該得到多少功勞?這是個好問題，值得深入探討。</a:t>
            </a:r>
            <a:endParaRPr sz="24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決策的品質並非由結果決定</a:t>
            </a:r>
            <a:endParaRPr/>
          </a:p>
        </p:txBody>
      </p:sp>
      <p:sp>
        <p:nvSpPr>
          <p:cNvPr id="163" name="Google Shape;163;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SzPts val="2200"/>
              <a:buChar char="●"/>
            </a:pPr>
            <a:r>
              <a:rPr lang="zh-TW" sz="2200"/>
              <a:t>是後來發生的種種事件，使決策成功或不成功，而那些事件往往不在預期之中。</a:t>
            </a:r>
            <a:endParaRPr sz="2200"/>
          </a:p>
          <a:p>
            <a:pPr indent="-368300" lvl="0" marL="457200" rtl="0" algn="l">
              <a:spcBef>
                <a:spcPts val="0"/>
              </a:spcBef>
              <a:spcAft>
                <a:spcPts val="0"/>
              </a:spcAft>
              <a:buSzPts val="2200"/>
              <a:buChar char="●"/>
            </a:pPr>
            <a:r>
              <a:rPr lang="zh-TW" sz="2200"/>
              <a:t>Taleb強調，隨機發生的事情能夠獎賞不明智的決定，卻懲罰好的決定。</a:t>
            </a:r>
            <a:endParaRPr sz="2200"/>
          </a:p>
          <a:p>
            <a:pPr indent="-368300" lvl="0" marL="457200" rtl="0" algn="l">
              <a:spcBef>
                <a:spcPts val="0"/>
              </a:spcBef>
              <a:spcAft>
                <a:spcPts val="0"/>
              </a:spcAft>
              <a:buSzPts val="2200"/>
              <a:buChar char="●"/>
            </a:pPr>
            <a:r>
              <a:rPr lang="zh-TW" sz="2200"/>
              <a:t>假設有個人決定在邁阿密興建滑雪場，三個月後，一場怪異的暴風雪襲擊南佛羅里達州，降下十二呎厚的雪，這座滑雪場在開幕後的第一季賺得大把鈔票。這表示在邁阿密興建滑雪場是個好決定嗎? </a:t>
            </a:r>
            <a:r>
              <a:rPr lang="zh-TW" sz="3300"/>
              <a:t>不</a:t>
            </a:r>
            <a:r>
              <a:rPr lang="zh-TW" sz="2200"/>
              <a:t>。</a:t>
            </a:r>
            <a:endParaRPr sz="2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前言</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sz="3700"/>
              <a:t>每隔一陣子，總有人下高風險的賭注，賭不大可能發生或者不確定的結果會出現。結果揭曉之後，他們看起來就像天才。但我們應該認清，這種事情會發生，是靠運氣和大膽，不是靠實力。</a:t>
            </a:r>
            <a:endParaRPr sz="37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決策的品質並非由結果決定</a:t>
            </a:r>
            <a:endParaRPr/>
          </a:p>
          <a:p>
            <a:pPr indent="0" lvl="0" marL="0" rtl="0" algn="l">
              <a:spcBef>
                <a:spcPts val="0"/>
              </a:spcBef>
              <a:spcAft>
                <a:spcPts val="0"/>
              </a:spcAft>
              <a:buNone/>
            </a:pPr>
            <a:r>
              <a:t/>
            </a:r>
            <a:endParaRPr/>
          </a:p>
        </p:txBody>
      </p:sp>
      <p:sp>
        <p:nvSpPr>
          <p:cNvPr id="169" name="Google Shape;169;p3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Char char="●"/>
            </a:pPr>
            <a:r>
              <a:rPr lang="zh-TW" sz="2400"/>
              <a:t>好決定是指一個理性，聰明和掌握充分資訊的人，在他當時所面對的情況，結果揭曉之前，所作的決定。</a:t>
            </a:r>
            <a:endParaRPr sz="2400"/>
          </a:p>
          <a:p>
            <a:pPr indent="-381000" lvl="0" marL="457200" rtl="0" algn="l">
              <a:spcBef>
                <a:spcPts val="0"/>
              </a:spcBef>
              <a:spcAft>
                <a:spcPts val="0"/>
              </a:spcAft>
              <a:buSzPts val="2400"/>
              <a:buChar char="●"/>
            </a:pPr>
            <a:r>
              <a:rPr lang="zh-TW" sz="2400"/>
              <a:t>依照這個標準，蓋邁阿密滑雪場看起來就像在做蠢事。</a:t>
            </a:r>
            <a:endParaRPr sz="2400"/>
          </a:p>
          <a:p>
            <a:pPr indent="-381000" lvl="0" marL="457200" rtl="0" algn="l">
              <a:spcBef>
                <a:spcPts val="0"/>
              </a:spcBef>
              <a:spcAft>
                <a:spcPts val="0"/>
              </a:spcAft>
              <a:buSzPts val="2400"/>
              <a:buChar char="●"/>
            </a:pPr>
            <a:r>
              <a:rPr lang="zh-TW" sz="2400"/>
              <a:t>發生虧損的風險，某項決定是否正確，我們根本無法事先知道或者量化。</a:t>
            </a:r>
            <a:endParaRPr sz="2400"/>
          </a:p>
          <a:p>
            <a:pPr indent="-381000" lvl="0" marL="457200" rtl="0" algn="l">
              <a:spcBef>
                <a:spcPts val="0"/>
              </a:spcBef>
              <a:spcAft>
                <a:spcPts val="0"/>
              </a:spcAft>
              <a:buSzPts val="2400"/>
              <a:buChar char="●"/>
            </a:pPr>
            <a:r>
              <a:rPr lang="zh-TW" sz="2400"/>
              <a:t>即使在事後，也很難確定誰根據扎實的分析作出好決定，卻因為發生古怪的事情而遭到懲罰，以及誰貿然嘗試卻反而受益。</a:t>
            </a:r>
            <a:endParaRPr sz="24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決策的品質並非由結果決定</a:t>
            </a:r>
            <a:endParaRPr/>
          </a:p>
        </p:txBody>
      </p:sp>
      <p:sp>
        <p:nvSpPr>
          <p:cNvPr id="175" name="Google Shape;175;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0050" lvl="0" marL="457200" rtl="0" algn="l">
              <a:spcBef>
                <a:spcPts val="0"/>
              </a:spcBef>
              <a:spcAft>
                <a:spcPts val="0"/>
              </a:spcAft>
              <a:buSzPts val="2700"/>
              <a:buChar char="●"/>
            </a:pPr>
            <a:r>
              <a:rPr lang="zh-TW" sz="2700"/>
              <a:t>我們很難知道是誰作了最好的決定。</a:t>
            </a:r>
            <a:endParaRPr sz="2700"/>
          </a:p>
          <a:p>
            <a:pPr indent="-400050" lvl="0" marL="457200" rtl="0" algn="l">
              <a:spcBef>
                <a:spcPts val="0"/>
              </a:spcBef>
              <a:spcAft>
                <a:spcPts val="0"/>
              </a:spcAft>
              <a:buSzPts val="2700"/>
              <a:buChar char="●"/>
            </a:pPr>
            <a:r>
              <a:rPr lang="zh-TW" sz="2700"/>
              <a:t>過去的報酬率很方便評估，所以我們很容易知道誰作了[獲利最高]的決定。兩者容易混淆，但洞察入微的投資人須察覺其中的不同。</a:t>
            </a:r>
            <a:endParaRPr sz="2700"/>
          </a:p>
          <a:p>
            <a:pPr indent="-400050" lvl="0" marL="457200" rtl="0" algn="l">
              <a:spcBef>
                <a:spcPts val="0"/>
              </a:spcBef>
              <a:spcAft>
                <a:spcPts val="0"/>
              </a:spcAft>
              <a:buClr>
                <a:srgbClr val="000000"/>
              </a:buClr>
              <a:buSzPts val="2700"/>
              <a:buChar char="●"/>
            </a:pPr>
            <a:r>
              <a:rPr lang="zh-TW" sz="2700">
                <a:solidFill>
                  <a:srgbClr val="000000"/>
                </a:solidFill>
              </a:rPr>
              <a:t>除了相信好決定長期而言會帶來投資利潤，別無其他的想法能令人接受。</a:t>
            </a:r>
            <a:endParaRPr sz="2700">
              <a:solidFill>
                <a:srgbClr val="000000"/>
              </a:solidFill>
            </a:endParaRPr>
          </a:p>
          <a:p>
            <a:pPr indent="-400050" lvl="0" marL="457200" rtl="0" algn="l">
              <a:spcBef>
                <a:spcPts val="0"/>
              </a:spcBef>
              <a:spcAft>
                <a:spcPts val="0"/>
              </a:spcAft>
              <a:buSzPts val="2700"/>
              <a:buChar char="●"/>
            </a:pPr>
            <a:r>
              <a:rPr lang="zh-TW" sz="2700"/>
              <a:t>短期內投資無法獲利時，我們必須忍辱負重。</a:t>
            </a:r>
            <a:endParaRPr sz="27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a:t>
            </a:r>
            <a:r>
              <a:rPr lang="zh-TW"/>
              <a:t>我知道]學派 vs [我不知道]學派</a:t>
            </a:r>
            <a:endParaRPr/>
          </a:p>
        </p:txBody>
      </p:sp>
      <p:sp>
        <p:nvSpPr>
          <p:cNvPr id="181" name="Google Shape;181;p3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a:t>
            </a:r>
            <a:r>
              <a:rPr lang="zh-TW" sz="2600"/>
              <a:t>我知道]學派的投資人覺得有可能知道未來，所以他們先判斷未來看起來會像什麼樣子，然後根據那個情境，設計能使報酬率最大化的投資組合，而且大致上不理會其他的可能性。</a:t>
            </a:r>
            <a:endParaRPr sz="2600"/>
          </a:p>
          <a:p>
            <a:pPr indent="-393700" lvl="0" marL="457200" rtl="0" algn="l">
              <a:spcBef>
                <a:spcPts val="0"/>
              </a:spcBef>
              <a:spcAft>
                <a:spcPts val="0"/>
              </a:spcAft>
              <a:buSzPts val="2600"/>
              <a:buChar char="●"/>
            </a:pPr>
            <a:r>
              <a:rPr lang="zh-TW" sz="2600"/>
              <a:t>不求最好，只求次佳的[我不知道]學派，在建構投資組合時，則強調能在他們認為可能出現的情境中表現良好，並在其餘的情境中表現不致太差。</a:t>
            </a:r>
            <a:endParaRPr sz="26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[我知道]學派 vs [我不知道]學派</a:t>
            </a:r>
            <a:endParaRPr/>
          </a:p>
          <a:p>
            <a:pPr indent="0" lvl="0" marL="0" rtl="0" algn="l">
              <a:spcBef>
                <a:spcPts val="0"/>
              </a:spcBef>
              <a:spcAft>
                <a:spcPts val="0"/>
              </a:spcAft>
              <a:buNone/>
            </a:pPr>
            <a:r>
              <a:t/>
            </a:r>
            <a:endParaRPr/>
          </a:p>
        </p:txBody>
      </p:sp>
      <p:sp>
        <p:nvSpPr>
          <p:cNvPr id="187" name="Google Shape;187;p3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7350" lvl="0" marL="457200" rtl="0" algn="l">
              <a:spcBef>
                <a:spcPts val="0"/>
              </a:spcBef>
              <a:spcAft>
                <a:spcPts val="0"/>
              </a:spcAft>
              <a:buSzPts val="2500"/>
              <a:buChar char="●"/>
            </a:pPr>
            <a:r>
              <a:rPr lang="zh-TW" sz="2500"/>
              <a:t>[</a:t>
            </a:r>
            <a:r>
              <a:rPr lang="zh-TW" sz="2500"/>
              <a:t>我知道]學派的投資人預測骰子會擲出什麼數字，將他們的成功歸因於自己對未來的敏銳感覺，當情況不如預期，則歸咎於運氣不好。當他們做對，我們必須問的問題是:[他們真的可能預見未來，或者不可能預見?]</a:t>
            </a:r>
            <a:endParaRPr sz="2500"/>
          </a:p>
          <a:p>
            <a:pPr indent="-387350" lvl="0" marL="457200" rtl="0" algn="l">
              <a:spcBef>
                <a:spcPts val="0"/>
              </a:spcBef>
              <a:spcAft>
                <a:spcPts val="0"/>
              </a:spcAft>
              <a:buSzPts val="2500"/>
              <a:buChar char="●"/>
            </a:pPr>
            <a:r>
              <a:rPr lang="zh-TW" sz="2500"/>
              <a:t>[我不知道]學派的投資人所用的方法屬於機率性質，他們了解最後的結果大致上取決於天意，因此歸功於或歸咎於投資人的功勞或過錯--尤其是短期內--應該適可而止。</a:t>
            </a:r>
            <a:endParaRPr sz="25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[我知道]學派 vs [我不知道]學派</a:t>
            </a:r>
            <a:endParaRPr/>
          </a:p>
          <a:p>
            <a:pPr indent="0" lvl="0" marL="0" rtl="0" algn="l">
              <a:spcBef>
                <a:spcPts val="0"/>
              </a:spcBef>
              <a:spcAft>
                <a:spcPts val="0"/>
              </a:spcAft>
              <a:buNone/>
            </a:pPr>
            <a:r>
              <a:t/>
            </a:r>
            <a:endParaRPr/>
          </a:p>
        </p:txBody>
      </p:sp>
      <p:sp>
        <p:nvSpPr>
          <p:cNvPr id="193" name="Google Shape;193;p3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7350" lvl="0" marL="457200" rtl="0" algn="l">
              <a:spcBef>
                <a:spcPts val="0"/>
              </a:spcBef>
              <a:spcAft>
                <a:spcPts val="0"/>
              </a:spcAft>
              <a:buSzPts val="2500"/>
              <a:buChar char="●"/>
            </a:pPr>
            <a:r>
              <a:rPr lang="zh-TW" sz="2500"/>
              <a:t>[</a:t>
            </a:r>
            <a:r>
              <a:rPr lang="zh-TW" sz="2500"/>
              <a:t>我知道]學派很快且信心滿滿地根據骰子第一次或第二次擲出的結果，將他們的成員分為贏家和輸家。</a:t>
            </a:r>
            <a:endParaRPr sz="2500"/>
          </a:p>
          <a:p>
            <a:pPr indent="-387350" lvl="0" marL="457200" rtl="0" algn="l">
              <a:spcBef>
                <a:spcPts val="0"/>
              </a:spcBef>
              <a:spcAft>
                <a:spcPts val="0"/>
              </a:spcAft>
              <a:buSzPts val="2500"/>
              <a:buChar char="●"/>
            </a:pPr>
            <a:r>
              <a:rPr lang="zh-TW" sz="2500"/>
              <a:t>[我不知道]學派的投資人了解他們的能力應該在丟擲多次骰子之後才加以判斷，而不能只靠一次。</a:t>
            </a:r>
            <a:endParaRPr sz="2500"/>
          </a:p>
          <a:p>
            <a:pPr indent="-387350" lvl="0" marL="457200" rtl="0" algn="l">
              <a:spcBef>
                <a:spcPts val="0"/>
              </a:spcBef>
              <a:spcAft>
                <a:spcPts val="0"/>
              </a:spcAft>
              <a:buSzPts val="2500"/>
              <a:buChar char="●"/>
            </a:pPr>
            <a:r>
              <a:rPr lang="zh-TW" sz="2500"/>
              <a:t>[我不知道]學派的投資人接受自己所用審慎，次佳的方法，一段時間內可能產生不怎麼出色的成果，但深信如果自己是優秀的投資人，長期而言一定會嶄露頭角。</a:t>
            </a:r>
            <a:endParaRPr sz="25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短期利得和短期虧損--有名無實</a:t>
            </a:r>
            <a:endParaRPr/>
          </a:p>
        </p:txBody>
      </p:sp>
      <p:sp>
        <p:nvSpPr>
          <p:cNvPr id="199" name="Google Shape;199;p3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31800" lvl="0" marL="457200" rtl="0" algn="l">
              <a:spcBef>
                <a:spcPts val="0"/>
              </a:spcBef>
              <a:spcAft>
                <a:spcPts val="0"/>
              </a:spcAft>
              <a:buSzPts val="3200"/>
              <a:buChar char="●"/>
            </a:pPr>
            <a:r>
              <a:rPr lang="zh-TW" sz="3200"/>
              <a:t>短期利得和短期虧損，不見得能夠顯現真正的投資能力(或缺乏投資能力)</a:t>
            </a:r>
            <a:endParaRPr sz="3200"/>
          </a:p>
          <a:p>
            <a:pPr indent="-431800" lvl="0" marL="457200" rtl="0" algn="l">
              <a:spcBef>
                <a:spcPts val="0"/>
              </a:spcBef>
              <a:spcAft>
                <a:spcPts val="0"/>
              </a:spcAft>
              <a:buSzPts val="3200"/>
              <a:buChar char="●"/>
            </a:pPr>
            <a:r>
              <a:rPr lang="zh-TW" sz="3200"/>
              <a:t>某年獲得很高的報酬率，可能會讓人高估經理人的能力，並掩飾他或她承受的風險。美好的年頭之後出現糟糕的年頭，人們通常大吃一驚。</a:t>
            </a:r>
            <a:endParaRPr sz="32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短期利得和短期虧損--有名無實</a:t>
            </a:r>
            <a:endParaRPr/>
          </a:p>
          <a:p>
            <a:pPr indent="0" lvl="0" marL="0" rtl="0" algn="l">
              <a:spcBef>
                <a:spcPts val="0"/>
              </a:spcBef>
              <a:spcAft>
                <a:spcPts val="0"/>
              </a:spcAft>
              <a:buNone/>
            </a:pPr>
            <a:r>
              <a:t/>
            </a:r>
            <a:endParaRPr/>
          </a:p>
        </p:txBody>
      </p:sp>
      <p:sp>
        <p:nvSpPr>
          <p:cNvPr id="205" name="Google Shape;205;p3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0050" lvl="0" marL="457200" rtl="0" algn="l">
              <a:spcBef>
                <a:spcPts val="0"/>
              </a:spcBef>
              <a:spcAft>
                <a:spcPts val="0"/>
              </a:spcAft>
              <a:buSzPts val="2700"/>
              <a:buChar char="●"/>
            </a:pPr>
            <a:r>
              <a:rPr lang="zh-TW" sz="2700"/>
              <a:t>投資績效是在各種事件開展之後，發生在投資組合的事情。人們十分注意因此得到的績效，但他們應該問的問題是:已經開展的事件(以及尚未開展的其他可能性)真的落在投資組合經理人的知識能力範圍內嗎?</a:t>
            </a:r>
            <a:endParaRPr sz="2700"/>
          </a:p>
          <a:p>
            <a:pPr indent="-400050" lvl="0" marL="457200" rtl="0" algn="l">
              <a:spcBef>
                <a:spcPts val="0"/>
              </a:spcBef>
              <a:spcAft>
                <a:spcPts val="0"/>
              </a:spcAft>
              <a:buSzPts val="2700"/>
              <a:buChar char="●"/>
            </a:pPr>
            <a:r>
              <a:rPr lang="zh-TW" sz="2700"/>
              <a:t>如果其他的事件發生，績效會如何?那些其他的事件，就是Taleb說的[另類歷史]。</a:t>
            </a:r>
            <a:endParaRPr sz="25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Taleb</a:t>
            </a:r>
            <a:r>
              <a:rPr lang="zh-TW"/>
              <a:t>的觀點既新穎(innovative)又具啟發性(provocative)</a:t>
            </a:r>
            <a:endParaRPr/>
          </a:p>
        </p:txBody>
      </p:sp>
      <p:sp>
        <p:nvSpPr>
          <p:cNvPr id="211" name="Google Shape;211;p3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7350" lvl="0" marL="457200" rtl="0" algn="l">
              <a:spcBef>
                <a:spcPts val="0"/>
              </a:spcBef>
              <a:spcAft>
                <a:spcPts val="0"/>
              </a:spcAft>
              <a:buSzPts val="2500"/>
              <a:buChar char="●"/>
            </a:pPr>
            <a:r>
              <a:rPr lang="zh-TW" sz="2500"/>
              <a:t>一旦你了解隨機成分對投資結果影響重大，你就會用非常不同的眼光去看每一件事情。</a:t>
            </a:r>
            <a:endParaRPr sz="2500"/>
          </a:p>
          <a:p>
            <a:pPr indent="-387350" lvl="0" marL="457200" rtl="0" algn="l">
              <a:spcBef>
                <a:spcPts val="0"/>
              </a:spcBef>
              <a:spcAft>
                <a:spcPts val="0"/>
              </a:spcAft>
              <a:buSzPts val="2500"/>
              <a:buChar char="●"/>
            </a:pPr>
            <a:r>
              <a:rPr lang="zh-TW" sz="2500"/>
              <a:t>[我知道]學派的行動，是出於單一的未來可知且能征服的觀點。[我不知道]學派則從機率分佈的觀點觀察未來的事件。就後者來說，我們可能覺得某個結果最有可能發生，卻也知道還有其他許多可能性，而其他那些結果合起來的可能性，可能遠高於我們認為最可能發生的事情。</a:t>
            </a:r>
            <a:endParaRPr sz="25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4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Taleb</a:t>
            </a:r>
            <a:r>
              <a:rPr lang="zh-TW"/>
              <a:t>的不確定世界觀和我的投資看法非常吻合</a:t>
            </a:r>
            <a:endParaRPr/>
          </a:p>
        </p:txBody>
      </p:sp>
      <p:sp>
        <p:nvSpPr>
          <p:cNvPr id="217" name="Google Shape;217;p40"/>
          <p:cNvSpPr txBox="1"/>
          <p:nvPr>
            <p:ph idx="1" type="body"/>
          </p:nvPr>
        </p:nvSpPr>
        <p:spPr>
          <a:xfrm>
            <a:off x="311700" y="1152475"/>
            <a:ext cx="8520600" cy="3640200"/>
          </a:xfrm>
          <a:prstGeom prst="rect">
            <a:avLst/>
          </a:prstGeom>
        </p:spPr>
        <p:txBody>
          <a:bodyPr anchorCtr="0" anchor="t" bIns="91425" lIns="91425" spcFirstLastPara="1" rIns="91425" wrap="square" tIns="91425">
            <a:noAutofit/>
          </a:bodyPr>
          <a:lstStyle/>
          <a:p>
            <a:pPr indent="-412750" lvl="0" marL="457200" rtl="0" algn="l">
              <a:spcBef>
                <a:spcPts val="0"/>
              </a:spcBef>
              <a:spcAft>
                <a:spcPts val="0"/>
              </a:spcAft>
              <a:buSzPts val="2900"/>
              <a:buAutoNum type="arabicPeriod"/>
            </a:pPr>
            <a:r>
              <a:rPr lang="zh-TW" sz="2900"/>
              <a:t>我們應該花時間，試著在可知的事物裡面尋找價值，而不是根據我們對比較不可知的宏觀經濟世界和市場大盤的績效所抱持的期望作決定。</a:t>
            </a:r>
            <a:endParaRPr sz="2900"/>
          </a:p>
          <a:p>
            <a:pPr indent="-412750" lvl="0" marL="457200" rtl="0" algn="l">
              <a:spcBef>
                <a:spcPts val="0"/>
              </a:spcBef>
              <a:spcAft>
                <a:spcPts val="0"/>
              </a:spcAft>
              <a:buSzPts val="2900"/>
              <a:buAutoNum type="arabicPeriod"/>
            </a:pPr>
            <a:r>
              <a:rPr lang="zh-TW" sz="2900"/>
              <a:t>由於我們並不確切知道哪個未來會發生，所以必須經過分析之後，強烈持有某種觀點，讓價值站在我們這一邊，並在機會適當的時候，以較低的價格買進。</a:t>
            </a:r>
            <a:endParaRPr sz="29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4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Taleb的不確定世界觀和我的投資看法非常吻合</a:t>
            </a:r>
            <a:endParaRPr/>
          </a:p>
          <a:p>
            <a:pPr indent="0" lvl="0" marL="0" rtl="0" algn="l">
              <a:spcBef>
                <a:spcPts val="0"/>
              </a:spcBef>
              <a:spcAft>
                <a:spcPts val="0"/>
              </a:spcAft>
              <a:buNone/>
            </a:pPr>
            <a:r>
              <a:t/>
            </a:r>
            <a:endParaRPr/>
          </a:p>
        </p:txBody>
      </p:sp>
      <p:sp>
        <p:nvSpPr>
          <p:cNvPr id="223" name="Google Shape;223;p4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zh-TW" sz="2800"/>
              <a:t>3.</a:t>
            </a:r>
            <a:r>
              <a:rPr lang="zh-TW" sz="2800"/>
              <a:t>我們必須採取守勢型投資，因為許多結果可能對我們不利。確保在不利的結果發生能夠生存下去，比在有利的結果出現時保證得到最高報酬率還重要。</a:t>
            </a:r>
            <a:endParaRPr sz="2800"/>
          </a:p>
          <a:p>
            <a:pPr indent="0" lvl="0" marL="0" rtl="0" algn="l">
              <a:spcBef>
                <a:spcPts val="1200"/>
              </a:spcBef>
              <a:spcAft>
                <a:spcPts val="1200"/>
              </a:spcAft>
              <a:buNone/>
            </a:pPr>
            <a:r>
              <a:rPr lang="zh-TW" sz="2800"/>
              <a:t>4.為了改善我們的成功機會，我們必須強調在群眾表現極端行為時反向而行，也就是當市場低迷，我們應該積極進取，當市場居高，則應該保持謹慎之心。</a:t>
            </a:r>
            <a:endParaRPr sz="2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機會/隨機/運氣</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7350" lvl="0" marL="457200" rtl="0" algn="l">
              <a:spcBef>
                <a:spcPts val="0"/>
              </a:spcBef>
              <a:spcAft>
                <a:spcPts val="0"/>
              </a:spcAft>
              <a:buSzPts val="2500"/>
              <a:buChar char="●"/>
            </a:pPr>
            <a:r>
              <a:rPr lang="zh-TW" sz="2500"/>
              <a:t>投資世界並非井然有序和合乎邏輯，未來難以預測，特定的行動不見得一定產生特定的結果。</a:t>
            </a:r>
            <a:endParaRPr sz="2500"/>
          </a:p>
          <a:p>
            <a:pPr indent="-387350" lvl="0" marL="457200" rtl="0" algn="l">
              <a:spcBef>
                <a:spcPts val="0"/>
              </a:spcBef>
              <a:spcAft>
                <a:spcPts val="0"/>
              </a:spcAft>
              <a:buSzPts val="2500"/>
              <a:buChar char="●"/>
            </a:pPr>
            <a:r>
              <a:rPr lang="zh-TW" sz="2500"/>
              <a:t>投資有不少事情是由運氣主宰。有些人稱之為機會或隨機，這兩個詞聽起來確實比運氣複雜一點，但它們其實指同一件事。</a:t>
            </a:r>
            <a:endParaRPr sz="2500"/>
          </a:p>
          <a:p>
            <a:pPr indent="-387350" lvl="0" marL="457200" rtl="0" algn="l">
              <a:spcBef>
                <a:spcPts val="0"/>
              </a:spcBef>
              <a:spcAft>
                <a:spcPts val="0"/>
              </a:spcAft>
              <a:buSzPts val="2500"/>
              <a:buChar char="●"/>
            </a:pPr>
            <a:r>
              <a:rPr lang="zh-TW" sz="2500"/>
              <a:t>身為投資人，我們做的每一件事，能否成功有很大一部分深受骰子翻滾的影響。</a:t>
            </a:r>
            <a:endParaRPr sz="25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4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Taleb的不確定世界觀和我的投資看法非常吻合</a:t>
            </a:r>
            <a:endParaRPr/>
          </a:p>
          <a:p>
            <a:pPr indent="0" lvl="0" marL="0" rtl="0" algn="l">
              <a:spcBef>
                <a:spcPts val="0"/>
              </a:spcBef>
              <a:spcAft>
                <a:spcPts val="0"/>
              </a:spcAft>
              <a:buNone/>
            </a:pPr>
            <a:r>
              <a:t/>
            </a:r>
            <a:endParaRPr/>
          </a:p>
        </p:txBody>
      </p:sp>
      <p:sp>
        <p:nvSpPr>
          <p:cNvPr id="229" name="Google Shape;229;p42"/>
          <p:cNvSpPr txBox="1"/>
          <p:nvPr>
            <p:ph idx="1" type="body"/>
          </p:nvPr>
        </p:nvSpPr>
        <p:spPr>
          <a:xfrm>
            <a:off x="311700" y="11715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zh-TW" sz="3500"/>
              <a:t>5.</a:t>
            </a:r>
            <a:r>
              <a:rPr lang="zh-TW" sz="3500"/>
              <a:t>由於結果十分不確定，我們必須以懷疑的態度去看策略和它們的成果(不管成果好壞不管成果好壞)，直到嘗試過很多次，獲得證明為止。</a:t>
            </a:r>
            <a:endParaRPr sz="35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結語--思慮縝密的投資</a:t>
            </a:r>
            <a:endParaRPr/>
          </a:p>
        </p:txBody>
      </p:sp>
      <p:sp>
        <p:nvSpPr>
          <p:cNvPr id="235" name="Google Shape;235;p43"/>
          <p:cNvSpPr txBox="1"/>
          <p:nvPr>
            <p:ph idx="1" type="body"/>
          </p:nvPr>
        </p:nvSpPr>
        <p:spPr>
          <a:xfrm>
            <a:off x="311700" y="1152475"/>
            <a:ext cx="8520600" cy="3591000"/>
          </a:xfrm>
          <a:prstGeom prst="rect">
            <a:avLst/>
          </a:prstGeom>
        </p:spPr>
        <p:txBody>
          <a:bodyPr anchorCtr="0" anchor="t" bIns="91425" lIns="91425" spcFirstLastPara="1" rIns="91425" wrap="square" tIns="91425">
            <a:noAutofit/>
          </a:bodyPr>
          <a:lstStyle/>
          <a:p>
            <a:pPr indent="-393700" lvl="0" marL="457200" rtl="0" algn="l">
              <a:spcBef>
                <a:spcPts val="0"/>
              </a:spcBef>
              <a:spcAft>
                <a:spcPts val="0"/>
              </a:spcAft>
              <a:buSzPts val="2600"/>
              <a:buChar char="●"/>
            </a:pPr>
            <a:r>
              <a:rPr lang="zh-TW" sz="2600"/>
              <a:t>把世界看成不確定地方的人，有幾件事情會合在一起:</a:t>
            </a:r>
            <a:endParaRPr sz="2600"/>
          </a:p>
          <a:p>
            <a:pPr indent="0" lvl="0" marL="0" rtl="0" algn="l">
              <a:spcBef>
                <a:spcPts val="1200"/>
              </a:spcBef>
              <a:spcAft>
                <a:spcPts val="0"/>
              </a:spcAft>
              <a:buNone/>
            </a:pPr>
            <a:r>
              <a:rPr lang="zh-TW" sz="2600"/>
              <a:t>1)以健康的態度尊重風險</a:t>
            </a:r>
            <a:endParaRPr sz="2600"/>
          </a:p>
          <a:p>
            <a:pPr indent="0" lvl="0" marL="0" rtl="0" algn="l">
              <a:spcBef>
                <a:spcPts val="1200"/>
              </a:spcBef>
              <a:spcAft>
                <a:spcPts val="0"/>
              </a:spcAft>
              <a:buNone/>
            </a:pPr>
            <a:r>
              <a:rPr lang="zh-TW" sz="2600"/>
              <a:t>2)了解我們不知道未來會是什麼樣子</a:t>
            </a:r>
            <a:endParaRPr sz="2600"/>
          </a:p>
          <a:p>
            <a:pPr indent="0" lvl="0" marL="0" rtl="0" algn="l">
              <a:spcBef>
                <a:spcPts val="1200"/>
              </a:spcBef>
              <a:spcAft>
                <a:spcPts val="0"/>
              </a:spcAft>
              <a:buNone/>
            </a:pPr>
            <a:r>
              <a:rPr lang="zh-TW" sz="2600"/>
              <a:t>3)了解我們所能做的最好事情</a:t>
            </a:r>
            <a:endParaRPr sz="2600"/>
          </a:p>
          <a:p>
            <a:pPr indent="0" lvl="0" marL="0" rtl="0" algn="l">
              <a:spcBef>
                <a:spcPts val="1200"/>
              </a:spcBef>
              <a:spcAft>
                <a:spcPts val="0"/>
              </a:spcAft>
              <a:buNone/>
            </a:pPr>
            <a:r>
              <a:rPr lang="zh-TW" sz="2600"/>
              <a:t>4)將未來看成機率分布，並根據那樣的看法去投資--堅持採取守勢型投資，強調避開陷阱。</a:t>
            </a:r>
            <a:endParaRPr sz="2600"/>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2002</a:t>
            </a:r>
            <a:r>
              <a:rPr lang="zh-TW"/>
              <a:t>年投資隨筆--報酬率與何以致此</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12750" lvl="0" marL="457200" rtl="0" algn="l">
              <a:spcBef>
                <a:spcPts val="0"/>
              </a:spcBef>
              <a:spcAft>
                <a:spcPts val="0"/>
              </a:spcAft>
              <a:buSzPts val="2900"/>
              <a:buChar char="●"/>
            </a:pPr>
            <a:r>
              <a:rPr lang="zh-TW" sz="2900"/>
              <a:t>隨機(或運氣)對生活中我們見到的種種結果影響很大，且取決於隨機事件的結果，與不取決於隨機事件的結果是截然不同的兩回事。</a:t>
            </a:r>
            <a:endParaRPr sz="2900"/>
          </a:p>
          <a:p>
            <a:pPr indent="-412750" lvl="0" marL="457200" rtl="0" algn="l">
              <a:spcBef>
                <a:spcPts val="0"/>
              </a:spcBef>
              <a:spcAft>
                <a:spcPts val="0"/>
              </a:spcAft>
              <a:buSzPts val="2900"/>
              <a:buChar char="●"/>
            </a:pPr>
            <a:r>
              <a:rPr lang="zh-TW" sz="2900"/>
              <a:t>在考慮某種投資紀錄是否可能重演時，務必想想經理人締造的成果中，隨機扮演的角色，以及那樣的績效是來自實力，或者純屬僥倖。</a:t>
            </a:r>
            <a:endParaRPr sz="29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&lt;&lt;隨機的致富陷阱&gt;&gt;摘錄</a:t>
            </a:r>
            <a:endParaRPr/>
          </a:p>
          <a:p>
            <a:pPr indent="0" lvl="0" marL="0" rtl="0" algn="l">
              <a:spcBef>
                <a:spcPts val="0"/>
              </a:spcBef>
              <a:spcAft>
                <a:spcPts val="0"/>
              </a:spcAft>
              <a:buNone/>
            </a:pPr>
            <a:r>
              <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0050" lvl="0" marL="457200" rtl="0" algn="l">
              <a:spcBef>
                <a:spcPts val="0"/>
              </a:spcBef>
              <a:spcAft>
                <a:spcPts val="0"/>
              </a:spcAft>
              <a:buSzPts val="2700"/>
              <a:buChar char="●"/>
            </a:pPr>
            <a:r>
              <a:rPr lang="zh-TW" sz="2700"/>
              <a:t>賭俄羅斯輪盤贏得的一千萬美元，和運用一雙巧手，靠執行牙醫技術而辛苦賺得的一千萬美元，價值不同。</a:t>
            </a:r>
            <a:endParaRPr sz="2700"/>
          </a:p>
          <a:p>
            <a:pPr indent="-400050" lvl="0" marL="457200" rtl="0" algn="l">
              <a:spcBef>
                <a:spcPts val="0"/>
              </a:spcBef>
              <a:spcAft>
                <a:spcPts val="0"/>
              </a:spcAft>
              <a:buSzPts val="2700"/>
              <a:buChar char="●"/>
            </a:pPr>
            <a:r>
              <a:rPr lang="zh-TW" sz="2700"/>
              <a:t>沒錯，它們的金額相同，能買相同的東西，但其中之一依賴隨機的比重，高於另一。</a:t>
            </a:r>
            <a:endParaRPr sz="2700"/>
          </a:p>
          <a:p>
            <a:pPr indent="-400050" lvl="0" marL="457200" rtl="0" algn="l">
              <a:spcBef>
                <a:spcPts val="0"/>
              </a:spcBef>
              <a:spcAft>
                <a:spcPts val="0"/>
              </a:spcAft>
              <a:buSzPts val="2700"/>
              <a:buChar char="●"/>
            </a:pPr>
            <a:r>
              <a:rPr lang="zh-TW" sz="2700"/>
              <a:t>在你的會計師看來，它們是相同的....可是深入觀察，我忍不住認為它們在性質上不同。</a:t>
            </a:r>
            <a:endParaRPr sz="27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a:p>
            <a:pPr indent="0" lvl="0" marL="0" rtl="0" algn="l">
              <a:spcBef>
                <a:spcPts val="0"/>
              </a:spcBef>
              <a:spcAft>
                <a:spcPts val="0"/>
              </a:spcAft>
              <a:buNone/>
            </a:pPr>
            <a:r>
              <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每一筆紀錄，都應該從其他結果可能發生發生的角度去觀察。Taleb把其他的結果稱為[另類歷史]，也就是和[可見的歷史]一樣容易發生的其他結果。</a:t>
            </a:r>
            <a:endParaRPr sz="2600"/>
          </a:p>
          <a:p>
            <a:pPr indent="-393700" lvl="0" marL="457200" rtl="0" algn="l">
              <a:spcBef>
                <a:spcPts val="0"/>
              </a:spcBef>
              <a:spcAft>
                <a:spcPts val="0"/>
              </a:spcAft>
              <a:buSzPts val="2600"/>
              <a:buChar char="●"/>
            </a:pPr>
            <a:r>
              <a:rPr lang="zh-TW" sz="2600"/>
              <a:t>試想有位作風積極大膽的西洋雙陸棋玩家，如果骰子沒有擲出兩個六就贏不了。兩個六發生的機率是三十六分之一。這位玩家下了雙倍的賭注，而且果然擲出兩個六。</a:t>
            </a:r>
            <a:endParaRPr sz="2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a:p>
            <a:pPr indent="0" lvl="0" marL="0" rtl="0" algn="l">
              <a:spcBef>
                <a:spcPts val="0"/>
              </a:spcBef>
              <a:spcAft>
                <a:spcPts val="0"/>
              </a:spcAft>
              <a:buNone/>
            </a:pPr>
            <a:r>
              <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12750" lvl="0" marL="457200" rtl="0" algn="l">
              <a:spcBef>
                <a:spcPts val="0"/>
              </a:spcBef>
              <a:spcAft>
                <a:spcPts val="0"/>
              </a:spcAft>
              <a:buSzPts val="2900"/>
              <a:buChar char="●"/>
            </a:pPr>
            <a:r>
              <a:rPr lang="zh-TW" sz="2900"/>
              <a:t>骰子還沒擲出之前，像他那樣下注是不明智的，但因為贏了錢，每個人都認為這位玩家精明過人。</a:t>
            </a:r>
            <a:endParaRPr sz="2900"/>
          </a:p>
          <a:p>
            <a:pPr indent="-425450" lvl="0" marL="457200" rtl="0" algn="l">
              <a:spcBef>
                <a:spcPts val="0"/>
              </a:spcBef>
              <a:spcAft>
                <a:spcPts val="0"/>
              </a:spcAft>
              <a:buSzPts val="3100"/>
              <a:buChar char="●"/>
            </a:pPr>
            <a:r>
              <a:rPr lang="zh-TW" sz="3100"/>
              <a:t>我們應該要想想，要是擲出兩個六以外的數字，可能會發生什麼事。於是我們曉得這位玩家贏錢有多幸運。</a:t>
            </a:r>
            <a:endParaRPr sz="3100"/>
          </a:p>
          <a:p>
            <a:pPr indent="0" lvl="0" marL="457200" rtl="0" algn="l">
              <a:spcBef>
                <a:spcPts val="1200"/>
              </a:spcBef>
              <a:spcAft>
                <a:spcPts val="0"/>
              </a:spcAft>
              <a:buNone/>
            </a:pPr>
            <a:r>
              <a:t/>
            </a:r>
            <a:endParaRPr sz="2800"/>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2002年投資隨筆--報酬率與何以致此</a:t>
            </a:r>
            <a:endParaRPr/>
          </a:p>
          <a:p>
            <a:pPr indent="0" lvl="0" marL="0" rtl="0" algn="l">
              <a:spcBef>
                <a:spcPts val="0"/>
              </a:spcBef>
              <a:spcAft>
                <a:spcPts val="0"/>
              </a:spcAft>
              <a:buNone/>
            </a:pPr>
            <a:r>
              <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44500" lvl="0" marL="457200" rtl="0" algn="l">
              <a:spcBef>
                <a:spcPts val="0"/>
              </a:spcBef>
              <a:spcAft>
                <a:spcPts val="0"/>
              </a:spcAft>
              <a:buSzPts val="3400"/>
              <a:buChar char="●"/>
            </a:pPr>
            <a:r>
              <a:rPr lang="zh-TW" sz="3400"/>
              <a:t>短期而言，投資會成功，很可能只是因為在正確的時間位於正確的地方。</a:t>
            </a:r>
            <a:endParaRPr sz="3400"/>
          </a:p>
          <a:p>
            <a:pPr indent="-444500" lvl="0" marL="457200" rtl="0" algn="l">
              <a:spcBef>
                <a:spcPts val="0"/>
              </a:spcBef>
              <a:spcAft>
                <a:spcPts val="0"/>
              </a:spcAft>
              <a:buSzPts val="3400"/>
              <a:buChar char="●"/>
            </a:pPr>
            <a:r>
              <a:rPr lang="zh-TW" sz="3400"/>
              <a:t>獲利的關鍵在於積極，時機和能力，而在正確的時間，積極精神夠多的人，不需要太多的能力。</a:t>
            </a:r>
            <a:endParaRPr sz="3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&lt;&lt;隨機的致富陷阱&gt;&gt;摘錄</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zh-TW" sz="2300"/>
              <a:t>很顯然我是用機率的概念在判斷世事，它也就是看事情還有哪些可能的結果。</a:t>
            </a:r>
            <a:endParaRPr sz="2300"/>
          </a:p>
          <a:p>
            <a:pPr indent="-374650" lvl="0" marL="457200" rtl="0" algn="l">
              <a:spcBef>
                <a:spcPts val="0"/>
              </a:spcBef>
              <a:spcAft>
                <a:spcPts val="0"/>
              </a:spcAft>
              <a:buSzPts val="2300"/>
              <a:buChar char="●"/>
            </a:pPr>
            <a:r>
              <a:rPr lang="zh-TW" sz="2300"/>
              <a:t>如果我們曾經聽過[歷史上的偉大將領和發明家]，那只是因為他們和其他數以千計的人一樣冒險犯難，但碰巧他們勝出而已。被湮滅在歷史註腳中的其他數千人也是如此。</a:t>
            </a:r>
            <a:endParaRPr sz="2300"/>
          </a:p>
          <a:p>
            <a:pPr indent="-374650" lvl="0" marL="457200" rtl="0" algn="l">
              <a:spcBef>
                <a:spcPts val="0"/>
              </a:spcBef>
              <a:spcAft>
                <a:spcPts val="0"/>
              </a:spcAft>
              <a:buSzPts val="2300"/>
              <a:buChar char="●"/>
            </a:pPr>
            <a:r>
              <a:rPr lang="zh-TW" sz="2300"/>
              <a:t>在市場的某個時點，獲利最高的交易人可能是最適應最近一波循環的人。像這樣具有隨機特質的事，不會發生在牙醫師或鋼琴家身上。</a:t>
            </a:r>
            <a:endParaRPr sz="23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