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744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119fb84855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1119fb84855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119fb84855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119fb84855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119fb84855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119fb84855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119fb84855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119fb84855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119fb84855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119fb84855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11b3c2f85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111b3c2f85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11b3c2f85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111b3c2f85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124c953b0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124c953b0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124c953b0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124c953b0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124c953ba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1124c953ba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11a5db9aa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11a5db9aa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124c953ba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124c953ba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1257bdc4f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1257bdc4f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1257bdc4f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11257bdc4f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11257bdc4f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11257bdc4f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11257bdc4ff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11257bdc4ff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11257bdc4ff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11257bdc4ff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1257bdc4ff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11257bdc4ff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1257bdc4ff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1257bdc4ff_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1257bdc4ff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1257bdc4ff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11257bdc4ff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11257bdc4ff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11a5db9aa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11a5db9aa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11257bdc4ff_3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11257bdc4ff_3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11257bdc4ff_3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11257bdc4ff_3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1257bdc4ff_3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11257bdc4ff_3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11a5db9aa2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11a5db9aa2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19fb8485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19fb8485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19fb8485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19fb8485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119fb8485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119fb8485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19fb8485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19fb8485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119fb8485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119fb8485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mart0806tw.statementdog.com/2018/02/02/%e3%80%8a%e6%8a%95%e8%b3%87%e6%9c%80%e9%87%8d%e8%a6%81%e7%9a%84%e4%ba%8b%e9%96%b1%e8%ae%80%e5%bf%83%e5%be%9718-%e7%ac%ac14%e7%ab%a0-%e8%aa%8d%e8%ad%98%e9%a0%90%e6%b8%ac%e7%9a%84%e4%be%b7%e9%99%9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950">
                <a:highlight>
                  <a:srgbClr val="FFFFFF"/>
                </a:highlight>
                <a:uFill>
                  <a:noFill/>
                </a:uFill>
                <a:hlinkClick r:id="rId3"/>
              </a:rPr>
              <a:t>《投資最重要的事閱讀心得19 》</a:t>
            </a:r>
            <a:endParaRPr sz="2950">
              <a:highlight>
                <a:srgbClr val="FFFFFF"/>
              </a:highlight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2900">
                <a:solidFill>
                  <a:schemeClr val="dk1"/>
                </a:solidFill>
                <a:highlight>
                  <a:srgbClr val="FFFFFF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第15章 </a:t>
            </a:r>
            <a:r>
              <a:rPr lang="zh-TW" sz="2900"/>
              <a:t>察覺我們所在的位置 (P 189–200)</a:t>
            </a:r>
            <a:endParaRPr sz="29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3700"/>
              <a:t>如果能夠成功地預測到鐘擺的擺動，且一直往合適的方向走，那會十分美好，但是這種期望絕對不切實際。</a:t>
            </a:r>
            <a:endParaRPr sz="3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400"/>
              <a:t>a) 當市場已經到達極端的時候，保持警惕。</a:t>
            </a:r>
            <a:endParaRPr sz="3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3400"/>
              <a:t>b) 根據a)而調整我們的行為。</a:t>
            </a:r>
            <a:endParaRPr sz="3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400"/>
              <a:t>c) 拒絕加入群眾行為的行列，和許多投資人一樣，在頭部和底部錯得離譜</a:t>
            </a:r>
            <a:r>
              <a:rPr lang="zh-TW"/>
              <a:t>。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/>
              <a:t>我們所能期望的不過如此而已:</a:t>
            </a:r>
            <a:endParaRPr sz="3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200"/>
              <a:t>了解現狀會給我們管窺未來事件的寶貴洞見，以及我們可以怎麼做。</a:t>
            </a:r>
            <a:endParaRPr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如何知道我們目前的處境</a:t>
            </a:r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zh-TW" sz="4200"/>
              <a:t>我們不會自然而然就會了解現狀，需要花一番功夫</a:t>
            </a:r>
            <a:endParaRPr sz="4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如何知道我們目前的處境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rabicParenR"/>
            </a:pPr>
            <a:r>
              <a:rPr lang="zh-TW" sz="2500"/>
              <a:t>我們必須留意正在發生的事情:</a:t>
            </a:r>
            <a:endParaRPr sz="25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zh-TW" sz="3000"/>
              <a:t>知道未來不容易，了解現狀卻沒有那麼難。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zh-TW" sz="3000"/>
              <a:t>我們需要做的事只是[測量市場的體溫]。</a:t>
            </a:r>
            <a:endParaRPr sz="3000"/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zh-TW" sz="3000"/>
              <a:t>有多少人會努力了解每一天發生的事件在市場參與者的心理面，投資氣候，以及我們因此應該做什麼事去回應等方面說了些什麼?</a:t>
            </a:r>
            <a:endParaRPr sz="3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如何知道我們目前的處境</a:t>
            </a:r>
            <a:endParaRPr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rabicParenR"/>
            </a:pPr>
            <a:r>
              <a:rPr lang="zh-TW" sz="2500"/>
              <a:t>我們必須留意正在發生的事情: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當別人不顧後果，滿懷信心且積極買進的時候，我們應該要高度警戒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當別人嚇得一動也不動或拼命賣出的時候，我們的行為應該轉為積極。</a:t>
            </a:r>
            <a:endParaRPr sz="25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如何知道我們目前的處境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rabicParenR"/>
            </a:pPr>
            <a:r>
              <a:rPr lang="zh-TW" sz="2500"/>
              <a:t>我們必須留意正在發生的事情:</a:t>
            </a:r>
            <a:endParaRPr sz="25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投資人是樂觀或悲觀?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媒體上的市場名嘴告訴我們該加碼還是避之唯恐不及?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嶄新的投資辦法很快被人接受或排斥?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銷售證券或基金開放申購，被視為致富良機還是挖陷阱在等你?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信用循環是充分供應資金的階段，還是不可能取得資金的地步?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根據歷史標準，本益比是高或低，收益率差是小或大?</a:t>
            </a:r>
            <a:endParaRPr sz="21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800"/>
              <a:t>所有這些事情都很重要，卻無一需要預測。</a:t>
            </a:r>
            <a:endParaRPr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根據觀察到的現狀，讓它們告訴你應該做什麼事情</a:t>
            </a:r>
            <a:endParaRPr/>
          </a:p>
        </p:txBody>
      </p:sp>
      <p:sp>
        <p:nvSpPr>
          <p:cNvPr id="151" name="Google Shape;151;p2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2007年到2008年，可以視為市場和其參與者深感痛苦的一段時期，也可以視為我們一生中最美好的學習經驗。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在事情發生後才懷有風險意識沒有什麼用。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zh-TW" sz="2800"/>
              <a:t>問題在警覺心和推論能力是否真能幫助投資人避開2007年到2008年市場下跌的全部衝擊。</a:t>
            </a:r>
            <a:endParaRPr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市場過熱的一些指標</a:t>
            </a:r>
            <a:endParaRPr/>
          </a:p>
        </p:txBody>
      </p:sp>
      <p:sp>
        <p:nvSpPr>
          <p:cNvPr id="157" name="Google Shape;157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高收益率債券和投資級以下槓桿貸款的發行量，急劇竄升到新高水準。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新發行的高收益率債券有極高的百分比被評比為三C級。新債券如果屬於這種品質水準，通常無法大量發售。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發行債券，募集資金，以發放股利給股票持有人，成了例行之事。一般狀況下，這種交易比較難以完成，因為會提高發行機構的風險，卻對債權人沒有好處。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發行債券所支付的利息，越來越能以更多的舉債去支付，債權人幾乎沒有受到保障，或完全沒有得到保障。</a:t>
            </a:r>
            <a:endParaRPr sz="2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市場過熱的一些指標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5</a:t>
            </a:r>
            <a:r>
              <a:rPr lang="zh-TW" sz="2200"/>
              <a:t>. 以前很少見到的三A級債務評等，卻評給數以千計尚未經過考驗的結構性工具券種。</a:t>
            </a: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200"/>
              <a:t>6.融資收購價格相對於現金流量的倍數越來越高，槓桿比率也越高。平均而言，2007年收購方支付的價格相對於現金流量的倍數，比2001年高50%以上。</a:t>
            </a: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200"/>
              <a:t>7.景氣高度循環的產業，例如半導體製造業，出現收購案件。在投資人懷疑心態比較濃厚的時期，他們不喜歡結合了槓桿和景氣循環的投資。</a:t>
            </a:r>
            <a:endParaRPr sz="2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我們可能永遠不知道要往哪裡去，但最好曉得目前在哪裡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70839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zh-TW" sz="2635" dirty="0"/>
              <a:t>市場循環給投資人帶來的挑戰令人望之卻步，因為:</a:t>
            </a:r>
            <a:endParaRPr sz="2635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68935" algn="l" rtl="0">
              <a:spcBef>
                <a:spcPts val="1200"/>
              </a:spcBef>
              <a:spcAft>
                <a:spcPts val="0"/>
              </a:spcAft>
              <a:buSzPct val="100000"/>
              <a:buAutoNum type="arabicPeriod"/>
            </a:pPr>
            <a:r>
              <a:rPr lang="zh-TW" sz="2600" dirty="0"/>
              <a:t>它們必然有漲也有跌。</a:t>
            </a:r>
            <a:endParaRPr sz="2600" dirty="0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600" dirty="0"/>
          </a:p>
          <a:p>
            <a:pPr marL="88265" lvl="0" indent="0" algn="l" rtl="0"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en-US" altLang="zh-TW" sz="2600" dirty="0"/>
              <a:t>2. </a:t>
            </a:r>
            <a:r>
              <a:rPr lang="zh-TW" sz="2600" dirty="0"/>
              <a:t>它們大大影響投資人的績效。</a:t>
            </a:r>
            <a:endParaRPr sz="2600"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600" dirty="0"/>
          </a:p>
          <a:p>
            <a:pPr marL="88265" lvl="0" indent="0" algn="l" rtl="0"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en-US" altLang="zh-TW" sz="2600" dirty="0"/>
              <a:t>3. </a:t>
            </a:r>
            <a:r>
              <a:rPr lang="zh-TW" sz="2600" dirty="0"/>
              <a:t>它們的幅度，尤其是時機，難以預測。</a:t>
            </a:r>
            <a:endParaRPr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考慮過熱指標，可以做出清楚的推論</a:t>
            </a:r>
            <a:endParaRPr/>
          </a:p>
        </p:txBody>
      </p:sp>
      <p:sp>
        <p:nvSpPr>
          <p:cNvPr id="169" name="Google Shape;169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資金的供給者競相供應資金，放寬條件和降低利率，而不是要求獲得適當的保障和潛在報酬。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在思慮縝密的投資人眼中，太多的資金追逐太少的交易，道盡了當時的市場狀況。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我們有辦法判斷什麼時候太多的錢爭相被人運用。隨著執行交易的條件趨於寬鬆，交易件數不斷增加；資金成本下滑；被人購買的資產價格逐步上漲。資金的洪流導致這些事情發生。</a:t>
            </a:r>
            <a:endParaRPr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2007年到2008年的市場現況</a:t>
            </a:r>
            <a:endParaRPr/>
          </a:p>
        </p:txBody>
      </p:sp>
      <p:sp>
        <p:nvSpPr>
          <p:cNvPr id="175" name="Google Shape;175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細心的投資人可能注意到，市場上對銀色子彈的胃口高漲。貪婪壓過了恐懼，並且發出訊號，讓我們知道那是個不再懷疑---因此風險很高---的市場。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對沖基金被視為穩賺的東西，是[絕對報酬]的基金。這些事作多/放空或者套利基金，不藉[單向]下注於市場的趨勢而追逐高報酬。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不管市場往哪個方向走，這些基金的經理人靠他們的技巧或技術，能夠穩定產生8%到11%之間的報酬率。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zh-TW" sz="2100"/>
              <a:t>極少人知道要達成這個範圍之內的穩定可靠報酬率，是個驚人的成就--或許好到不像是真的。</a:t>
            </a:r>
            <a:endParaRPr sz="21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極少人思考這些問題</a:t>
            </a:r>
            <a:endParaRPr/>
          </a:p>
        </p:txBody>
      </p:sp>
      <p:sp>
        <p:nvSpPr>
          <p:cNvPr id="181" name="Google Shape;181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lphaLcParenR"/>
            </a:pPr>
            <a:r>
              <a:rPr lang="zh-TW" sz="2500"/>
              <a:t>有多少經理人擁有足夠的能力，能夠製造那種奇蹟，尤其是在扣除可觀的管理費和獎勵費之後；；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lphaLcParenR"/>
            </a:pPr>
            <a:r>
              <a:rPr lang="zh-TW" sz="2500"/>
              <a:t>他們到底能夠運用多少錢；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lphaLcParenR"/>
            </a:pPr>
            <a:r>
              <a:rPr lang="zh-TW" sz="2500"/>
              <a:t>在凶險的環境中，他們運用高槓桿的那些賭注，押在小小的統計差距上，能有多好的績效。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在2008年那個艱困的年頭裡，絕對報酬一詞被人濫用和誤用，因為這種基金平均虧損約18%。</a:t>
            </a:r>
            <a:endParaRPr sz="25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券種切割值得特別討論</a:t>
            </a:r>
            <a:endParaRPr/>
          </a:p>
        </p:txBody>
      </p:sp>
      <p:sp>
        <p:nvSpPr>
          <p:cNvPr id="187" name="Google Shape;187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將投資組合的價值和現金流量分配給優先層次不同的受益人。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持有最高層求償權的人，最先獲得支付；他們享有最高的安全，只能領到相對較低的報酬。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求償權位於最底層的人，處於[先賠]的位置，由於他們承受很高的風險，所以在優先券種的固定求償支付完畢之後，剩餘的部分給他們很高的報酬率。</a:t>
            </a:r>
            <a:endParaRPr sz="2100"/>
          </a:p>
          <a:p>
            <a:pPr marL="457200" lvl="0" indent="-361950" algn="l" rtl="0">
              <a:spcBef>
                <a:spcPts val="0"/>
              </a:spcBef>
              <a:spcAft>
                <a:spcPts val="0"/>
              </a:spcAft>
              <a:buSzPts val="2100"/>
              <a:buChar char="●"/>
            </a:pPr>
            <a:r>
              <a:rPr lang="zh-TW" sz="2100"/>
              <a:t>2004年到2007年，有一種觀念產生:如果你將風險分成幾個小部分，並將各個部分賣給最適合持有它們的投資人，那麼風險就會消失</a:t>
            </a:r>
            <a:endParaRPr sz="21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"/>
          <p:cNvSpPr txBox="1">
            <a:spLocks noGrp="1"/>
          </p:cNvSpPr>
          <p:nvPr>
            <p:ph type="title"/>
          </p:nvPr>
        </p:nvSpPr>
        <p:spPr>
          <a:xfrm>
            <a:off x="350675" y="4352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券種切割值得特別討論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3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當投資人期待很高的切割券種，後來死傷慘重，絕非意外，因為投資世界根本沒有魔法。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絕對報酬基金，低成本槓桿，無風險不動產投資和切割債務工具風靡一時。到2007年8月，所有這些東西犯下的錯誤當然開始明朗。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投資人終於發現，風險不但沒有消失，反而因為投資人的過度信任和不夠懷疑而升高。</a:t>
            </a:r>
            <a:endParaRPr sz="24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券種切割值得特別討論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3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2004年到2007年年中，投資人只要腦筋清楚，認清當時正在發生的事，而且滿懷信心採取行動，便能在風險降低的情況下，掌握績效優於別人的大好機會。你只要在過熱期間量測市場的體溫，並在它持續往上爬的時候出場就行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反向而行的投資人，在危機爆發之前的那幾年，降低他們承受的風險，並且做好準備，所以能於2008年金融風暴期間縮減損失，並且站在最好的位置，勇於逢低承接它所產生的大量便宜貨。</a:t>
            </a:r>
            <a:endParaRPr sz="24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就看現況 (2006年3月27日)</a:t>
            </a:r>
            <a:endParaRPr/>
          </a:p>
        </p:txBody>
      </p:sp>
      <p:sp>
        <p:nvSpPr>
          <p:cNvPr id="205" name="Google Shape;205;p3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我們很少看到有什麼領域，其有關策略，戰術的決定，不受我們在環境中所看到的事情所影響。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我們踩在油門上的力道，會視路上車子稀少或擁擠而改變。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打高爾夫球選擇球桿時，會看風力大小。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我們外出時穿什麼樣的衣服，當然會因為天氣而有所不同。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我們的投資行動不也一樣會受環境的影響嗎?</a:t>
            </a:r>
            <a:endParaRPr sz="24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就看現況 (2006年3月27日)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3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大部分人都會根據他們認為前頭有什麼而調整投資組合。但在此同時，大部分人承認前頭的視線不是那麼清楚。</a:t>
            </a:r>
            <a:endParaRPr sz="3100"/>
          </a:p>
          <a:p>
            <a:pPr marL="457200" lvl="0" indent="-425450" algn="l" rtl="0">
              <a:spcBef>
                <a:spcPts val="0"/>
              </a:spcBef>
              <a:spcAft>
                <a:spcPts val="0"/>
              </a:spcAft>
              <a:buSzPts val="3100"/>
              <a:buChar char="●"/>
            </a:pPr>
            <a:r>
              <a:rPr lang="zh-TW" sz="3100"/>
              <a:t>所以我主張對目前的狀況和它們的涵義有所反應，而不是期待把未來弄清楚。</a:t>
            </a:r>
            <a:endParaRPr sz="31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市場評估指南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4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1175"/>
              <a:t>經濟: 生氣勃勃 (A)，遲滯不前 (B)</a:t>
            </a:r>
            <a:endParaRPr sz="1117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175"/>
              <a:t>展望: 正面 (A)，負面(B)</a:t>
            </a:r>
            <a:endParaRPr sz="1117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175"/>
              <a:t>金主: 急切(A)，節制(B)</a:t>
            </a:r>
            <a:endParaRPr sz="1117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175"/>
              <a:t>資本市場:  寬鬆 (A)，緊縮(B)</a:t>
            </a:r>
            <a:endParaRPr sz="1117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175"/>
              <a:t>資金: 充裕 (A)，稀少(B)</a:t>
            </a:r>
            <a:endParaRPr sz="11175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11175"/>
              <a:t>條件: 簡易 (A)，限制多(B)</a:t>
            </a:r>
            <a:endParaRPr sz="12448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市場評估指南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endParaRPr/>
          </a:p>
        </p:txBody>
      </p:sp>
      <p:sp>
        <p:nvSpPr>
          <p:cNvPr id="223" name="Google Shape;223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25000"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9600"/>
              <a:t>利率: 低 (A)，高 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9600"/>
              <a:t>利差: 小(A)，大 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9600"/>
              <a:t>投資人: 樂觀/自信/買氣濃(A)，悲觀/危急/買氣淡(B)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9600"/>
              <a:t>資產擁有者: 樂觀持有(A)，搶著倒出 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9600"/>
              <a:t>賣方: 少(A)，多 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9600"/>
              <a:t>市場: 人聲鼎沸(A)，乏人問津 (B)</a:t>
            </a: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96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5000"/>
              <a:buFont typeface="Arial"/>
              <a:buNone/>
            </a:pPr>
            <a:endParaRPr sz="20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我們該拿循環怎麼辦?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第一種可能:</a:t>
            </a: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3300"/>
              <a:t>不接受循環無法預料的說法，相信我們應該加倍努力去預測未來，投入更多的資源到戰場，下更多的賭注在我們的結論上。</a:t>
            </a:r>
            <a:endParaRPr sz="33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市場評估指南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4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基金: </a:t>
            </a:r>
            <a:r>
              <a:rPr lang="zh-TW" sz="2200"/>
              <a:t>很難進入/每天都有新基金上市/基金經濟和管理者占上風 (A)</a:t>
            </a:r>
            <a:r>
              <a:rPr lang="zh-TW" sz="2100"/>
              <a:t>對任何人開放/只有最好的基金才能募集到資金/基金的出資者佔上風(B)</a:t>
            </a:r>
            <a:endParaRPr sz="21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最近的績效: 優(A)，差 (B)</a:t>
            </a:r>
            <a:endParaRPr sz="24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資產價格: 高(A)，低低(B)</a:t>
            </a:r>
            <a:endParaRPr sz="24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預期報酬率: 低(A)，高 (B)</a:t>
            </a:r>
            <a:endParaRPr sz="24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endParaRPr sz="45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市場評估指南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4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風險: 高(A)，低 (B)</a:t>
            </a:r>
            <a:endParaRPr sz="2400"/>
          </a:p>
          <a:p>
            <a:pPr marL="0" lvl="0" indent="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lang="zh-TW" sz="2400"/>
              <a:t>常見的特質: 激進/觸角廣(A)，謹慎和謹守分寸/精挑細選(B)</a:t>
            </a:r>
            <a:endParaRPr sz="24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400"/>
          </a:p>
          <a:p>
            <a:pPr marL="457200" lvl="0" indent="-381000" algn="l" rtl="0"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以上簡單的練習，或許有助於量測未來市場的體溫。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zh-TW" sz="2400"/>
              <a:t>如果你發現打勾的項目大多是A，那麼請看緊你的荷包。</a:t>
            </a:r>
            <a:endParaRPr sz="24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結語</a:t>
            </a:r>
            <a:endParaRPr/>
          </a:p>
        </p:txBody>
      </p:sp>
      <p:sp>
        <p:nvSpPr>
          <p:cNvPr id="241" name="Google Shape;241;p4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市場會循環波動，有起有伏。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鐘擺很少逗留在[快樂的中點]，也就是擺動弧線的中點。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zh-TW" sz="2500"/>
              <a:t>這是危險還是機會的來源?投資人該怎麼辦?</a:t>
            </a:r>
            <a:endParaRPr sz="25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800"/>
              <a:t>我的因應之道很簡單:</a:t>
            </a:r>
            <a:endParaRPr sz="28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zh-TW" sz="2800"/>
              <a:t>試著研判身邊發生什麼事情，並根據這方面的了解來引領我們的行動。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600"/>
              <a:t>有許多資料以及我過去的所有經驗都告訴我:</a:t>
            </a:r>
            <a:endParaRPr sz="2600"/>
          </a:p>
          <a:p>
            <a:pPr marL="457200" lvl="0" indent="-431800" algn="l" rtl="0">
              <a:spcBef>
                <a:spcPts val="1200"/>
              </a:spcBef>
              <a:spcAft>
                <a:spcPts val="0"/>
              </a:spcAft>
              <a:buSzPts val="3200"/>
              <a:buAutoNum type="arabicPeriod"/>
            </a:pPr>
            <a:r>
              <a:rPr lang="zh-TW" sz="3200"/>
              <a:t>關於循環，我們唯一能夠預測的事情，就是它們必然發生。</a:t>
            </a:r>
            <a:endParaRPr sz="3200"/>
          </a:p>
          <a:p>
            <a:pPr marL="457200" lvl="0" indent="-431800" algn="l" rtl="0">
              <a:spcBef>
                <a:spcPts val="0"/>
              </a:spcBef>
              <a:spcAft>
                <a:spcPts val="0"/>
              </a:spcAft>
              <a:buSzPts val="3200"/>
              <a:buAutoNum type="arabicPeriod"/>
            </a:pPr>
            <a:r>
              <a:rPr lang="zh-TW" sz="3200"/>
              <a:t>我看到的證據還不足以讓我相信，有多少人在未來循環的時機與幅度方面，知道的比共識看法還要多。</a:t>
            </a:r>
            <a:endParaRPr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第二種可能:</a:t>
            </a: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4400"/>
              <a:t>接受未來無從得知的說法，因此舉雙手投降，不去理會循環</a:t>
            </a:r>
            <a:endParaRPr sz="4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2500"/>
              <a:t>由於</a:t>
            </a:r>
            <a:endParaRPr sz="2500"/>
          </a:p>
          <a:p>
            <a:pPr marL="457200" lvl="0" indent="-411638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zh-TW" sz="3116"/>
              <a:t>我們無法知道何時應該持有更多投資或減少投資</a:t>
            </a:r>
            <a:endParaRPr sz="3116"/>
          </a:p>
          <a:p>
            <a:pPr marL="457200" lvl="0" indent="-411638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zh-TW" sz="3116"/>
              <a:t>什麼時候投資作風應該變得較為積極或改採守勢</a:t>
            </a:r>
            <a:endParaRPr sz="3116"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2900"/>
              <a:t>所以</a:t>
            </a:r>
            <a:endParaRPr sz="2900"/>
          </a:p>
          <a:p>
            <a:pPr marL="457200" lvl="0" indent="-398938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zh-TW" sz="2900"/>
              <a:t>我們可以儘管投資，完全不理會循環和它們產生的巨大影響--買進後抱牢</a:t>
            </a:r>
            <a:endParaRPr sz="29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20000"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zh-TW" sz="2200"/>
              <a:t>第三種可能:</a:t>
            </a:r>
            <a:endParaRPr sz="220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zh-TW" sz="4600"/>
              <a:t>何不單純嘗試研判我們在每個循環所站的位置，以及這對我們的行動具有什麼樣的涵義?</a:t>
            </a:r>
            <a:endParaRPr sz="46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2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444500" algn="l" rtl="0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我們無法知道一個趨勢將走多遠，何時反轉，什麼事情會使它反轉，或者它因此往反方向走多遠。</a:t>
            </a:r>
            <a:endParaRPr sz="3400"/>
          </a:p>
          <a:p>
            <a:pPr marL="457200" lvl="0" indent="-444500" algn="l" rtl="0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我相信每個趨勢遲早都會停止，沒有什麼事情會永遠持續下去。</a:t>
            </a:r>
            <a:endParaRPr sz="3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zh-TW"/>
              <a:t>我們該拿循環怎麼辦?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44500" algn="l" rtl="0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我們可能永遠不知道要往哪裡去，但最好曉得目前在哪裡。</a:t>
            </a:r>
            <a:endParaRPr sz="3400"/>
          </a:p>
          <a:p>
            <a:pPr marL="457200" lvl="0" indent="-444500" algn="l" rtl="0">
              <a:spcBef>
                <a:spcPts val="0"/>
              </a:spcBef>
              <a:spcAft>
                <a:spcPts val="0"/>
              </a:spcAft>
              <a:buSzPts val="3400"/>
              <a:buChar char="●"/>
            </a:pPr>
            <a:r>
              <a:rPr lang="zh-TW" sz="3400"/>
              <a:t>即使我們無法預測循環波動的時機與幅度，卻一定要努力確定我們站在循環的哪個位置，並且根據所作的判斷去行動。</a:t>
            </a:r>
            <a:endParaRPr sz="340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3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2317</Words>
  <Application>Microsoft Office PowerPoint</Application>
  <PresentationFormat>如螢幕大小 (16:9)</PresentationFormat>
  <Paragraphs>151</Paragraphs>
  <Slides>32</Slides>
  <Notes>32</Notes>
  <HiddenSlides>0</HiddenSlides>
  <MMClips>0</MMClips>
  <ScaleCrop>false</ScaleCrop>
  <HeadingPairs>
    <vt:vector size="6" baseType="variant">
      <vt:variant>
        <vt:lpstr>使用字型</vt:lpstr>
      </vt:variant>
      <vt:variant>
        <vt:i4>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4" baseType="lpstr">
      <vt:lpstr>Arial</vt:lpstr>
      <vt:lpstr>Simple Light</vt:lpstr>
      <vt:lpstr>《投資最重要的事閱讀心得19 》 </vt:lpstr>
      <vt:lpstr>我們可能永遠不知道要往哪裡去，但最好曉得目前在哪裡</vt:lpstr>
      <vt:lpstr>我們該拿循環怎麼辦?</vt:lpstr>
      <vt:lpstr>我們該拿循環怎麼辦? </vt:lpstr>
      <vt:lpstr>我們該拿循環怎麼辦?</vt:lpstr>
      <vt:lpstr>我們該拿循環怎麼辦? </vt:lpstr>
      <vt:lpstr>我們該拿循環怎麼辦? </vt:lpstr>
      <vt:lpstr>我們該拿循環怎麼辦? </vt:lpstr>
      <vt:lpstr>我們該拿循環怎麼辦? </vt:lpstr>
      <vt:lpstr>我們該拿循環怎麼辦? </vt:lpstr>
      <vt:lpstr>我們該拿循環怎麼辦? </vt:lpstr>
      <vt:lpstr>我們該拿循環怎麼辦? </vt:lpstr>
      <vt:lpstr>如何知道我們目前的處境</vt:lpstr>
      <vt:lpstr>如何知道我們目前的處境</vt:lpstr>
      <vt:lpstr>如何知道我們目前的處境</vt:lpstr>
      <vt:lpstr>如何知道我們目前的處境 </vt:lpstr>
      <vt:lpstr>根據觀察到的現狀，讓它們告訴你應該做什麼事情</vt:lpstr>
      <vt:lpstr>市場過熱的一些指標</vt:lpstr>
      <vt:lpstr>市場過熱的一些指標 </vt:lpstr>
      <vt:lpstr>考慮過熱指標，可以做出清楚的推論</vt:lpstr>
      <vt:lpstr>2007年到2008年的市場現況</vt:lpstr>
      <vt:lpstr>極少人思考這些問題</vt:lpstr>
      <vt:lpstr>券種切割值得特別討論</vt:lpstr>
      <vt:lpstr>券種切割值得特別討論 </vt:lpstr>
      <vt:lpstr>券種切割值得特別討論 </vt:lpstr>
      <vt:lpstr>就看現況 (2006年3月27日)</vt:lpstr>
      <vt:lpstr>就看現況 (2006年3月27日) </vt:lpstr>
      <vt:lpstr>市場評估指南 </vt:lpstr>
      <vt:lpstr>市場評估指南 </vt:lpstr>
      <vt:lpstr>市場評估指南 </vt:lpstr>
      <vt:lpstr>市場評估指南 </vt:lpstr>
      <vt:lpstr>結語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《投資最重要的事閱讀心得19 》 </dc:title>
  <cp:lastModifiedBy>user</cp:lastModifiedBy>
  <cp:revision>1</cp:revision>
  <dcterms:modified xsi:type="dcterms:W3CDTF">2022-02-07T02:26:39Z</dcterms:modified>
</cp:coreProperties>
</file>